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357" r:id="rId2"/>
    <p:sldId id="258" r:id="rId3"/>
    <p:sldId id="356" r:id="rId4"/>
    <p:sldId id="576" r:id="rId5"/>
    <p:sldId id="333" r:id="rId6"/>
    <p:sldId id="550" r:id="rId7"/>
    <p:sldId id="552" r:id="rId8"/>
    <p:sldId id="551" r:id="rId9"/>
    <p:sldId id="577" r:id="rId10"/>
    <p:sldId id="578" r:id="rId11"/>
    <p:sldId id="579" r:id="rId12"/>
    <p:sldId id="580" r:id="rId13"/>
    <p:sldId id="581" r:id="rId14"/>
    <p:sldId id="582" r:id="rId15"/>
    <p:sldId id="583" r:id="rId16"/>
    <p:sldId id="584" r:id="rId17"/>
    <p:sldId id="585" r:id="rId18"/>
    <p:sldId id="596" r:id="rId19"/>
    <p:sldId id="330" r:id="rId20"/>
    <p:sldId id="562" r:id="rId21"/>
    <p:sldId id="563" r:id="rId22"/>
    <p:sldId id="589" r:id="rId23"/>
    <p:sldId id="590" r:id="rId24"/>
    <p:sldId id="591" r:id="rId25"/>
    <p:sldId id="592" r:id="rId26"/>
    <p:sldId id="593" r:id="rId27"/>
    <p:sldId id="568" r:id="rId28"/>
    <p:sldId id="59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4"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mily Yelverton" initials="ey" lastIdx="3" clrIdx="0"/>
  <p:cmAuthor id="1" name="Douglas Martin" initials="DM" lastIdx="2"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59E"/>
    <a:srgbClr val="007FA3"/>
    <a:srgbClr val="009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72" autoAdjust="0"/>
    <p:restoredTop sz="60299" autoAdjust="0"/>
  </p:normalViewPr>
  <p:slideViewPr>
    <p:cSldViewPr snapToGrid="0">
      <p:cViewPr varScale="1">
        <p:scale>
          <a:sx n="55" d="100"/>
          <a:sy n="55" d="100"/>
        </p:scale>
        <p:origin x="1143" y="30"/>
      </p:cViewPr>
      <p:guideLst>
        <p:guide orient="horz" pos="2160"/>
        <p:guide pos="3864"/>
      </p:guideLst>
    </p:cSldViewPr>
  </p:slideViewPr>
  <p:outlineViewPr>
    <p:cViewPr>
      <p:scale>
        <a:sx n="33" d="100"/>
        <a:sy n="33" d="100"/>
      </p:scale>
      <p:origin x="0" y="-7434"/>
    </p:cViewPr>
  </p:outlineViewPr>
  <p:notesTextViewPr>
    <p:cViewPr>
      <p:scale>
        <a:sx n="1" d="1"/>
        <a:sy n="1" d="1"/>
      </p:scale>
      <p:origin x="0" y="0"/>
    </p:cViewPr>
  </p:notesTextViewPr>
  <p:sorterViewPr>
    <p:cViewPr>
      <p:scale>
        <a:sx n="100" d="100"/>
        <a:sy n="100" d="100"/>
      </p:scale>
      <p:origin x="0" y="-14682"/>
    </p:cViewPr>
  </p:sorterViewPr>
  <p:notesViewPr>
    <p:cSldViewPr snapToGrid="0" showGuides="1">
      <p:cViewPr>
        <p:scale>
          <a:sx n="160" d="100"/>
          <a:sy n="160" d="100"/>
        </p:scale>
        <p:origin x="-1400" y="241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43" Type="http://schemas.microsoft.com/office/2015/10/relationships/revisionInfo" Target="revisionInfo.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C43F41-DD12-4198-A1B4-6F73D84DCC68}" type="doc">
      <dgm:prSet loTypeId="urn:microsoft.com/office/officeart/2005/8/layout/hList1" loCatId="list" qsTypeId="urn:microsoft.com/office/officeart/2005/8/quickstyle/simple1#1" qsCatId="simple" csTypeId="urn:microsoft.com/office/officeart/2005/8/colors/accent1_2#1" csCatId="accent1" phldr="1"/>
      <dgm:spPr/>
      <dgm:t>
        <a:bodyPr/>
        <a:lstStyle/>
        <a:p>
          <a:endParaRPr lang="en-US"/>
        </a:p>
      </dgm:t>
    </dgm:pt>
    <dgm:pt modelId="{B54C9045-CAB0-4AF4-B940-B192EE9E151D}">
      <dgm:prSet/>
      <dgm:spPr/>
      <dgm:t>
        <a:bodyPr/>
        <a:lstStyle/>
        <a:p>
          <a:r>
            <a:rPr lang="en-US" u="none" dirty="0">
              <a:solidFill>
                <a:schemeClr val="tx1"/>
              </a:solidFill>
            </a:rPr>
            <a:t>When test marketing is likely</a:t>
          </a:r>
        </a:p>
      </dgm:t>
    </dgm:pt>
    <dgm:pt modelId="{230F1187-1B8E-4B1D-ACB8-F0D9524375EB}" type="parTrans" cxnId="{A8AE734A-9A1A-4E67-90C2-B56EC9BBD8A2}">
      <dgm:prSet/>
      <dgm:spPr/>
      <dgm:t>
        <a:bodyPr/>
        <a:lstStyle/>
        <a:p>
          <a:endParaRPr lang="en-US"/>
        </a:p>
      </dgm:t>
    </dgm:pt>
    <dgm:pt modelId="{5415077A-04F1-4D6B-B6C1-18D0E40442BE}" type="sibTrans" cxnId="{A8AE734A-9A1A-4E67-90C2-B56EC9BBD8A2}">
      <dgm:prSet/>
      <dgm:spPr/>
      <dgm:t>
        <a:bodyPr/>
        <a:lstStyle/>
        <a:p>
          <a:endParaRPr lang="en-US"/>
        </a:p>
      </dgm:t>
    </dgm:pt>
    <dgm:pt modelId="{193F78A4-CC2F-4C24-ACF6-8E47CFC0AE96}">
      <dgm:prSet/>
      <dgm:spPr/>
      <dgm:t>
        <a:bodyPr/>
        <a:lstStyle/>
        <a:p>
          <a:r>
            <a:rPr lang="en-US" dirty="0"/>
            <a:t>New product with large investment</a:t>
          </a:r>
        </a:p>
      </dgm:t>
    </dgm:pt>
    <dgm:pt modelId="{B1CA2F17-B222-4134-9D47-38300C790061}" type="parTrans" cxnId="{8743D295-8B0A-4283-994C-12B4F088E1A7}">
      <dgm:prSet/>
      <dgm:spPr/>
      <dgm:t>
        <a:bodyPr/>
        <a:lstStyle/>
        <a:p>
          <a:endParaRPr lang="en-US"/>
        </a:p>
      </dgm:t>
    </dgm:pt>
    <dgm:pt modelId="{6E8C28C6-29E9-4AA6-9479-BDB8B9C79DF9}" type="sibTrans" cxnId="{8743D295-8B0A-4283-994C-12B4F088E1A7}">
      <dgm:prSet/>
      <dgm:spPr/>
      <dgm:t>
        <a:bodyPr/>
        <a:lstStyle/>
        <a:p>
          <a:endParaRPr lang="en-US"/>
        </a:p>
      </dgm:t>
    </dgm:pt>
    <dgm:pt modelId="{0A0C9280-3F57-401E-8EC1-694584987721}">
      <dgm:prSet/>
      <dgm:spPr/>
      <dgm:t>
        <a:bodyPr/>
        <a:lstStyle/>
        <a:p>
          <a:r>
            <a:rPr lang="en-US" dirty="0"/>
            <a:t>Uncertainty about product or marketing program</a:t>
          </a:r>
        </a:p>
      </dgm:t>
    </dgm:pt>
    <dgm:pt modelId="{5D40D177-A486-4380-B857-0BF6199AA402}" type="parTrans" cxnId="{912953B5-AF5E-404E-B009-F81944147062}">
      <dgm:prSet/>
      <dgm:spPr/>
      <dgm:t>
        <a:bodyPr/>
        <a:lstStyle/>
        <a:p>
          <a:endParaRPr lang="en-US"/>
        </a:p>
      </dgm:t>
    </dgm:pt>
    <dgm:pt modelId="{40302CE3-11BD-4C1A-A950-BCF2677229F7}" type="sibTrans" cxnId="{912953B5-AF5E-404E-B009-F81944147062}">
      <dgm:prSet/>
      <dgm:spPr/>
      <dgm:t>
        <a:bodyPr/>
        <a:lstStyle/>
        <a:p>
          <a:endParaRPr lang="en-US"/>
        </a:p>
      </dgm:t>
    </dgm:pt>
    <dgm:pt modelId="{F520897E-CB2E-42EF-B2E0-EEBED97B9C32}">
      <dgm:prSet/>
      <dgm:spPr/>
      <dgm:t>
        <a:bodyPr/>
        <a:lstStyle/>
        <a:p>
          <a:r>
            <a:rPr lang="en-US" u="none" dirty="0">
              <a:solidFill>
                <a:schemeClr val="tx1"/>
              </a:solidFill>
            </a:rPr>
            <a:t>When test marketing is unlikely</a:t>
          </a:r>
        </a:p>
      </dgm:t>
    </dgm:pt>
    <dgm:pt modelId="{FBB8238E-3DD1-401E-AE6F-0177BB19922D}" type="parTrans" cxnId="{C561C8F0-E071-4DB3-B751-6C653154413C}">
      <dgm:prSet/>
      <dgm:spPr/>
      <dgm:t>
        <a:bodyPr/>
        <a:lstStyle/>
        <a:p>
          <a:endParaRPr lang="en-US"/>
        </a:p>
      </dgm:t>
    </dgm:pt>
    <dgm:pt modelId="{DDD89992-F2AC-42B1-BCD7-C010716E17EB}" type="sibTrans" cxnId="{C561C8F0-E071-4DB3-B751-6C653154413C}">
      <dgm:prSet/>
      <dgm:spPr/>
      <dgm:t>
        <a:bodyPr/>
        <a:lstStyle/>
        <a:p>
          <a:endParaRPr lang="en-US"/>
        </a:p>
      </dgm:t>
    </dgm:pt>
    <dgm:pt modelId="{1B43C59E-C701-4220-BD59-56130031B87B}">
      <dgm:prSet/>
      <dgm:spPr/>
      <dgm:t>
        <a:bodyPr/>
        <a:lstStyle/>
        <a:p>
          <a:r>
            <a:rPr lang="en-US" dirty="0"/>
            <a:t>Simple line extension</a:t>
          </a:r>
        </a:p>
      </dgm:t>
    </dgm:pt>
    <dgm:pt modelId="{25A43208-1FD9-462B-9A1B-E72ACDA1E410}" type="parTrans" cxnId="{3FC1F526-11BE-4816-B3FF-79035FB29B23}">
      <dgm:prSet/>
      <dgm:spPr/>
      <dgm:t>
        <a:bodyPr/>
        <a:lstStyle/>
        <a:p>
          <a:endParaRPr lang="en-US"/>
        </a:p>
      </dgm:t>
    </dgm:pt>
    <dgm:pt modelId="{C1027328-6A8B-4D12-97CF-F55CF5EBB32B}" type="sibTrans" cxnId="{3FC1F526-11BE-4816-B3FF-79035FB29B23}">
      <dgm:prSet/>
      <dgm:spPr/>
      <dgm:t>
        <a:bodyPr/>
        <a:lstStyle/>
        <a:p>
          <a:endParaRPr lang="en-US"/>
        </a:p>
      </dgm:t>
    </dgm:pt>
    <dgm:pt modelId="{8B4234C7-BC24-4A5D-903C-CA79D1B3B60E}">
      <dgm:prSet/>
      <dgm:spPr/>
      <dgm:t>
        <a:bodyPr/>
        <a:lstStyle/>
        <a:p>
          <a:r>
            <a:rPr lang="en-US" dirty="0"/>
            <a:t>Copy of competitor product</a:t>
          </a:r>
        </a:p>
      </dgm:t>
    </dgm:pt>
    <dgm:pt modelId="{E5E84346-7198-4BB6-9C28-45D3670C41E6}" type="parTrans" cxnId="{3E61D521-6F21-48E4-A9C4-29F089EA9E21}">
      <dgm:prSet/>
      <dgm:spPr/>
      <dgm:t>
        <a:bodyPr/>
        <a:lstStyle/>
        <a:p>
          <a:endParaRPr lang="en-US"/>
        </a:p>
      </dgm:t>
    </dgm:pt>
    <dgm:pt modelId="{A592C7ED-9219-4F89-AE53-75007C2528C1}" type="sibTrans" cxnId="{3E61D521-6F21-48E4-A9C4-29F089EA9E21}">
      <dgm:prSet/>
      <dgm:spPr/>
      <dgm:t>
        <a:bodyPr/>
        <a:lstStyle/>
        <a:p>
          <a:endParaRPr lang="en-US"/>
        </a:p>
      </dgm:t>
    </dgm:pt>
    <dgm:pt modelId="{1A834F9B-F574-4A14-8A0B-2E19376ED038}">
      <dgm:prSet/>
      <dgm:spPr/>
      <dgm:t>
        <a:bodyPr/>
        <a:lstStyle/>
        <a:p>
          <a:r>
            <a:rPr lang="en-US" dirty="0"/>
            <a:t>Low costs</a:t>
          </a:r>
        </a:p>
      </dgm:t>
    </dgm:pt>
    <dgm:pt modelId="{2E8E263F-5B41-4700-9BF2-9CE2E287EA67}" type="parTrans" cxnId="{FA3704C1-DB55-44A3-B30A-CD10E7455243}">
      <dgm:prSet/>
      <dgm:spPr/>
      <dgm:t>
        <a:bodyPr/>
        <a:lstStyle/>
        <a:p>
          <a:endParaRPr lang="en-US"/>
        </a:p>
      </dgm:t>
    </dgm:pt>
    <dgm:pt modelId="{3B147451-7236-4314-AE2D-DCD4464D7426}" type="sibTrans" cxnId="{FA3704C1-DB55-44A3-B30A-CD10E7455243}">
      <dgm:prSet/>
      <dgm:spPr/>
      <dgm:t>
        <a:bodyPr/>
        <a:lstStyle/>
        <a:p>
          <a:endParaRPr lang="en-US"/>
        </a:p>
      </dgm:t>
    </dgm:pt>
    <dgm:pt modelId="{F40583C2-0F07-4B01-AE2F-0D772B7B3717}">
      <dgm:prSet/>
      <dgm:spPr/>
      <dgm:t>
        <a:bodyPr/>
        <a:lstStyle/>
        <a:p>
          <a:r>
            <a:rPr lang="en-US" dirty="0"/>
            <a:t>Management confidence</a:t>
          </a:r>
        </a:p>
      </dgm:t>
    </dgm:pt>
    <dgm:pt modelId="{EC61DE5A-BFB3-4DAA-B0FB-1D241A5D46BF}" type="parTrans" cxnId="{87C95099-7EB3-48A8-A96F-FB4744C4FDC7}">
      <dgm:prSet/>
      <dgm:spPr/>
      <dgm:t>
        <a:bodyPr/>
        <a:lstStyle/>
        <a:p>
          <a:endParaRPr lang="en-US"/>
        </a:p>
      </dgm:t>
    </dgm:pt>
    <dgm:pt modelId="{B714C016-C968-48E6-9CB2-7F6A6C2556FA}" type="sibTrans" cxnId="{87C95099-7EB3-48A8-A96F-FB4744C4FDC7}">
      <dgm:prSet/>
      <dgm:spPr/>
      <dgm:t>
        <a:bodyPr/>
        <a:lstStyle/>
        <a:p>
          <a:endParaRPr lang="en-US"/>
        </a:p>
      </dgm:t>
    </dgm:pt>
    <dgm:pt modelId="{370298C9-9ACB-4031-A90F-B9AC5DA707F1}" type="pres">
      <dgm:prSet presAssocID="{58C43F41-DD12-4198-A1B4-6F73D84DCC68}" presName="Name0" presStyleCnt="0">
        <dgm:presLayoutVars>
          <dgm:dir/>
          <dgm:animLvl val="lvl"/>
          <dgm:resizeHandles val="exact"/>
        </dgm:presLayoutVars>
      </dgm:prSet>
      <dgm:spPr/>
      <dgm:t>
        <a:bodyPr/>
        <a:lstStyle/>
        <a:p>
          <a:endParaRPr lang="fr-FR"/>
        </a:p>
      </dgm:t>
    </dgm:pt>
    <dgm:pt modelId="{3815B123-70A3-4255-A2F5-E140F4BA3AE4}" type="pres">
      <dgm:prSet presAssocID="{B54C9045-CAB0-4AF4-B940-B192EE9E151D}" presName="composite" presStyleCnt="0"/>
      <dgm:spPr/>
    </dgm:pt>
    <dgm:pt modelId="{3C0BC8AC-C877-4E72-B205-5E676D6B61FC}" type="pres">
      <dgm:prSet presAssocID="{B54C9045-CAB0-4AF4-B940-B192EE9E151D}" presName="parTx" presStyleLbl="alignNode1" presStyleIdx="0" presStyleCnt="2" custLinFactNeighborX="-1" custLinFactNeighborY="-26568">
        <dgm:presLayoutVars>
          <dgm:chMax val="0"/>
          <dgm:chPref val="0"/>
          <dgm:bulletEnabled val="1"/>
        </dgm:presLayoutVars>
      </dgm:prSet>
      <dgm:spPr/>
      <dgm:t>
        <a:bodyPr/>
        <a:lstStyle/>
        <a:p>
          <a:endParaRPr lang="fr-FR"/>
        </a:p>
      </dgm:t>
    </dgm:pt>
    <dgm:pt modelId="{77150CF9-7DB6-4887-9C2D-CD5694B87C8E}" type="pres">
      <dgm:prSet presAssocID="{B54C9045-CAB0-4AF4-B940-B192EE9E151D}" presName="desTx" presStyleLbl="alignAccFollowNode1" presStyleIdx="0" presStyleCnt="2">
        <dgm:presLayoutVars>
          <dgm:bulletEnabled val="1"/>
        </dgm:presLayoutVars>
      </dgm:prSet>
      <dgm:spPr/>
      <dgm:t>
        <a:bodyPr/>
        <a:lstStyle/>
        <a:p>
          <a:endParaRPr lang="fr-FR"/>
        </a:p>
      </dgm:t>
    </dgm:pt>
    <dgm:pt modelId="{A8409D34-4613-46E3-9BC0-49939C873D8D}" type="pres">
      <dgm:prSet presAssocID="{5415077A-04F1-4D6B-B6C1-18D0E40442BE}" presName="space" presStyleCnt="0"/>
      <dgm:spPr/>
    </dgm:pt>
    <dgm:pt modelId="{EFC830B9-2F43-41DF-8F3E-BDE71EA5833F}" type="pres">
      <dgm:prSet presAssocID="{F520897E-CB2E-42EF-B2E0-EEBED97B9C32}" presName="composite" presStyleCnt="0"/>
      <dgm:spPr/>
    </dgm:pt>
    <dgm:pt modelId="{5E3975C0-4B73-4A9E-9E33-51C92E3C8954}" type="pres">
      <dgm:prSet presAssocID="{F520897E-CB2E-42EF-B2E0-EEBED97B9C32}" presName="parTx" presStyleLbl="alignNode1" presStyleIdx="1" presStyleCnt="2" custLinFactNeighborX="1" custLinFactNeighborY="-25184">
        <dgm:presLayoutVars>
          <dgm:chMax val="0"/>
          <dgm:chPref val="0"/>
          <dgm:bulletEnabled val="1"/>
        </dgm:presLayoutVars>
      </dgm:prSet>
      <dgm:spPr/>
      <dgm:t>
        <a:bodyPr/>
        <a:lstStyle/>
        <a:p>
          <a:endParaRPr lang="fr-FR"/>
        </a:p>
      </dgm:t>
    </dgm:pt>
    <dgm:pt modelId="{8A36C206-FD27-4D75-AB23-655A5B931FBC}" type="pres">
      <dgm:prSet presAssocID="{F520897E-CB2E-42EF-B2E0-EEBED97B9C32}" presName="desTx" presStyleLbl="alignAccFollowNode1" presStyleIdx="1" presStyleCnt="2">
        <dgm:presLayoutVars>
          <dgm:bulletEnabled val="1"/>
        </dgm:presLayoutVars>
      </dgm:prSet>
      <dgm:spPr/>
      <dgm:t>
        <a:bodyPr/>
        <a:lstStyle/>
        <a:p>
          <a:endParaRPr lang="fr-FR"/>
        </a:p>
      </dgm:t>
    </dgm:pt>
  </dgm:ptLst>
  <dgm:cxnLst>
    <dgm:cxn modelId="{70112AE1-0DD9-794F-AEF9-1F80C86C9326}" type="presOf" srcId="{1B43C59E-C701-4220-BD59-56130031B87B}" destId="{8A36C206-FD27-4D75-AB23-655A5B931FBC}" srcOrd="0" destOrd="0" presId="urn:microsoft.com/office/officeart/2005/8/layout/hList1"/>
    <dgm:cxn modelId="{01F20D3F-675E-734F-8FFE-44CCC61B1651}" type="presOf" srcId="{F520897E-CB2E-42EF-B2E0-EEBED97B9C32}" destId="{5E3975C0-4B73-4A9E-9E33-51C92E3C8954}" srcOrd="0" destOrd="0" presId="urn:microsoft.com/office/officeart/2005/8/layout/hList1"/>
    <dgm:cxn modelId="{912953B5-AF5E-404E-B009-F81944147062}" srcId="{B54C9045-CAB0-4AF4-B940-B192EE9E151D}" destId="{0A0C9280-3F57-401E-8EC1-694584987721}" srcOrd="1" destOrd="0" parTransId="{5D40D177-A486-4380-B857-0BF6199AA402}" sibTransId="{40302CE3-11BD-4C1A-A950-BCF2677229F7}"/>
    <dgm:cxn modelId="{6659D982-457A-6449-BA84-69EFF0663C1D}" type="presOf" srcId="{B54C9045-CAB0-4AF4-B940-B192EE9E151D}" destId="{3C0BC8AC-C877-4E72-B205-5E676D6B61FC}" srcOrd="0" destOrd="0" presId="urn:microsoft.com/office/officeart/2005/8/layout/hList1"/>
    <dgm:cxn modelId="{DB0A3519-9D99-6346-A1B5-7C8E7AFE4603}" type="presOf" srcId="{1A834F9B-F574-4A14-8A0B-2E19376ED038}" destId="{8A36C206-FD27-4D75-AB23-655A5B931FBC}" srcOrd="0" destOrd="2" presId="urn:microsoft.com/office/officeart/2005/8/layout/hList1"/>
    <dgm:cxn modelId="{A8AE734A-9A1A-4E67-90C2-B56EC9BBD8A2}" srcId="{58C43F41-DD12-4198-A1B4-6F73D84DCC68}" destId="{B54C9045-CAB0-4AF4-B940-B192EE9E151D}" srcOrd="0" destOrd="0" parTransId="{230F1187-1B8E-4B1D-ACB8-F0D9524375EB}" sibTransId="{5415077A-04F1-4D6B-B6C1-18D0E40442BE}"/>
    <dgm:cxn modelId="{3E61D521-6F21-48E4-A9C4-29F089EA9E21}" srcId="{F520897E-CB2E-42EF-B2E0-EEBED97B9C32}" destId="{8B4234C7-BC24-4A5D-903C-CA79D1B3B60E}" srcOrd="1" destOrd="0" parTransId="{E5E84346-7198-4BB6-9C28-45D3670C41E6}" sibTransId="{A592C7ED-9219-4F89-AE53-75007C2528C1}"/>
    <dgm:cxn modelId="{87C95099-7EB3-48A8-A96F-FB4744C4FDC7}" srcId="{F520897E-CB2E-42EF-B2E0-EEBED97B9C32}" destId="{F40583C2-0F07-4B01-AE2F-0D772B7B3717}" srcOrd="3" destOrd="0" parTransId="{EC61DE5A-BFB3-4DAA-B0FB-1D241A5D46BF}" sibTransId="{B714C016-C968-48E6-9CB2-7F6A6C2556FA}"/>
    <dgm:cxn modelId="{0495F0EB-A064-C143-B4CB-B20DBF29FB49}" type="presOf" srcId="{8B4234C7-BC24-4A5D-903C-CA79D1B3B60E}" destId="{8A36C206-FD27-4D75-AB23-655A5B931FBC}" srcOrd="0" destOrd="1" presId="urn:microsoft.com/office/officeart/2005/8/layout/hList1"/>
    <dgm:cxn modelId="{C561C8F0-E071-4DB3-B751-6C653154413C}" srcId="{58C43F41-DD12-4198-A1B4-6F73D84DCC68}" destId="{F520897E-CB2E-42EF-B2E0-EEBED97B9C32}" srcOrd="1" destOrd="0" parTransId="{FBB8238E-3DD1-401E-AE6F-0177BB19922D}" sibTransId="{DDD89992-F2AC-42B1-BCD7-C010716E17EB}"/>
    <dgm:cxn modelId="{3FC1F526-11BE-4816-B3FF-79035FB29B23}" srcId="{F520897E-CB2E-42EF-B2E0-EEBED97B9C32}" destId="{1B43C59E-C701-4220-BD59-56130031B87B}" srcOrd="0" destOrd="0" parTransId="{25A43208-1FD9-462B-9A1B-E72ACDA1E410}" sibTransId="{C1027328-6A8B-4D12-97CF-F55CF5EBB32B}"/>
    <dgm:cxn modelId="{B6E6FE57-9B75-F149-A602-E372731BDA10}" type="presOf" srcId="{0A0C9280-3F57-401E-8EC1-694584987721}" destId="{77150CF9-7DB6-4887-9C2D-CD5694B87C8E}" srcOrd="0" destOrd="1" presId="urn:microsoft.com/office/officeart/2005/8/layout/hList1"/>
    <dgm:cxn modelId="{73227264-BDDE-F94B-A93C-BE7A468715A9}" type="presOf" srcId="{193F78A4-CC2F-4C24-ACF6-8E47CFC0AE96}" destId="{77150CF9-7DB6-4887-9C2D-CD5694B87C8E}" srcOrd="0" destOrd="0" presId="urn:microsoft.com/office/officeart/2005/8/layout/hList1"/>
    <dgm:cxn modelId="{8743D295-8B0A-4283-994C-12B4F088E1A7}" srcId="{B54C9045-CAB0-4AF4-B940-B192EE9E151D}" destId="{193F78A4-CC2F-4C24-ACF6-8E47CFC0AE96}" srcOrd="0" destOrd="0" parTransId="{B1CA2F17-B222-4134-9D47-38300C790061}" sibTransId="{6E8C28C6-29E9-4AA6-9479-BDB8B9C79DF9}"/>
    <dgm:cxn modelId="{32CB93B1-78AC-064A-A982-D8DD0ACB3448}" type="presOf" srcId="{58C43F41-DD12-4198-A1B4-6F73D84DCC68}" destId="{370298C9-9ACB-4031-A90F-B9AC5DA707F1}" srcOrd="0" destOrd="0" presId="urn:microsoft.com/office/officeart/2005/8/layout/hList1"/>
    <dgm:cxn modelId="{15C09957-0DE1-414C-93A7-8A7E3C938140}" type="presOf" srcId="{F40583C2-0F07-4B01-AE2F-0D772B7B3717}" destId="{8A36C206-FD27-4D75-AB23-655A5B931FBC}" srcOrd="0" destOrd="3" presId="urn:microsoft.com/office/officeart/2005/8/layout/hList1"/>
    <dgm:cxn modelId="{FA3704C1-DB55-44A3-B30A-CD10E7455243}" srcId="{F520897E-CB2E-42EF-B2E0-EEBED97B9C32}" destId="{1A834F9B-F574-4A14-8A0B-2E19376ED038}" srcOrd="2" destOrd="0" parTransId="{2E8E263F-5B41-4700-9BF2-9CE2E287EA67}" sibTransId="{3B147451-7236-4314-AE2D-DCD4464D7426}"/>
    <dgm:cxn modelId="{82232125-4AE6-594E-A871-6F7CD5D3F0AC}" type="presParOf" srcId="{370298C9-9ACB-4031-A90F-B9AC5DA707F1}" destId="{3815B123-70A3-4255-A2F5-E140F4BA3AE4}" srcOrd="0" destOrd="0" presId="urn:microsoft.com/office/officeart/2005/8/layout/hList1"/>
    <dgm:cxn modelId="{3B268BDF-224D-8F43-8CC0-577E17E4CFEF}" type="presParOf" srcId="{3815B123-70A3-4255-A2F5-E140F4BA3AE4}" destId="{3C0BC8AC-C877-4E72-B205-5E676D6B61FC}" srcOrd="0" destOrd="0" presId="urn:microsoft.com/office/officeart/2005/8/layout/hList1"/>
    <dgm:cxn modelId="{A6AE68C8-F67F-E840-99A8-9E0F0D7E3B8F}" type="presParOf" srcId="{3815B123-70A3-4255-A2F5-E140F4BA3AE4}" destId="{77150CF9-7DB6-4887-9C2D-CD5694B87C8E}" srcOrd="1" destOrd="0" presId="urn:microsoft.com/office/officeart/2005/8/layout/hList1"/>
    <dgm:cxn modelId="{2F5E4254-A114-8F4A-A81E-BBD0D6BC158F}" type="presParOf" srcId="{370298C9-9ACB-4031-A90F-B9AC5DA707F1}" destId="{A8409D34-4613-46E3-9BC0-49939C873D8D}" srcOrd="1" destOrd="0" presId="urn:microsoft.com/office/officeart/2005/8/layout/hList1"/>
    <dgm:cxn modelId="{FF39FA14-9408-2045-9874-C41595F1578E}" type="presParOf" srcId="{370298C9-9ACB-4031-A90F-B9AC5DA707F1}" destId="{EFC830B9-2F43-41DF-8F3E-BDE71EA5833F}" srcOrd="2" destOrd="0" presId="urn:microsoft.com/office/officeart/2005/8/layout/hList1"/>
    <dgm:cxn modelId="{6C43BD2A-E5D6-114E-9C7A-479235465210}" type="presParOf" srcId="{EFC830B9-2F43-41DF-8F3E-BDE71EA5833F}" destId="{5E3975C0-4B73-4A9E-9E33-51C92E3C8954}" srcOrd="0" destOrd="0" presId="urn:microsoft.com/office/officeart/2005/8/layout/hList1"/>
    <dgm:cxn modelId="{D261C924-7BDF-1540-975F-F9412E425893}" type="presParOf" srcId="{EFC830B9-2F43-41DF-8F3E-BDE71EA5833F}" destId="{8A36C206-FD27-4D75-AB23-655A5B931FB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0BC8AC-C877-4E72-B205-5E676D6B61FC}">
      <dsp:nvSpPr>
        <dsp:cNvPr id="0" name=""/>
        <dsp:cNvSpPr/>
      </dsp:nvSpPr>
      <dsp:spPr>
        <a:xfrm>
          <a:off x="1" y="0"/>
          <a:ext cx="2255118" cy="858961"/>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u="none" kern="1200" dirty="0">
              <a:solidFill>
                <a:schemeClr val="tx1"/>
              </a:solidFill>
            </a:rPr>
            <a:t>When test marketing is likely</a:t>
          </a:r>
        </a:p>
      </dsp:txBody>
      <dsp:txXfrm>
        <a:off x="1" y="0"/>
        <a:ext cx="2255118" cy="858961"/>
      </dsp:txXfrm>
    </dsp:sp>
    <dsp:sp modelId="{77150CF9-7DB6-4887-9C2D-CD5694B87C8E}">
      <dsp:nvSpPr>
        <dsp:cNvPr id="0" name=""/>
        <dsp:cNvSpPr/>
      </dsp:nvSpPr>
      <dsp:spPr>
        <a:xfrm>
          <a:off x="23" y="886328"/>
          <a:ext cx="2255118" cy="2269771"/>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New product with large investment</a:t>
          </a:r>
        </a:p>
        <a:p>
          <a:pPr marL="171450" lvl="1" indent="-171450" algn="l" defTabSz="800100">
            <a:lnSpc>
              <a:spcPct val="90000"/>
            </a:lnSpc>
            <a:spcBef>
              <a:spcPct val="0"/>
            </a:spcBef>
            <a:spcAft>
              <a:spcPct val="15000"/>
            </a:spcAft>
            <a:buChar char="••"/>
          </a:pPr>
          <a:r>
            <a:rPr lang="en-US" sz="1800" kern="1200" dirty="0"/>
            <a:t>Uncertainty about product or marketing program</a:t>
          </a:r>
        </a:p>
      </dsp:txBody>
      <dsp:txXfrm>
        <a:off x="23" y="886328"/>
        <a:ext cx="2255118" cy="2269771"/>
      </dsp:txXfrm>
    </dsp:sp>
    <dsp:sp modelId="{5E3975C0-4B73-4A9E-9E33-51C92E3C8954}">
      <dsp:nvSpPr>
        <dsp:cNvPr id="0" name=""/>
        <dsp:cNvSpPr/>
      </dsp:nvSpPr>
      <dsp:spPr>
        <a:xfrm>
          <a:off x="2570880" y="0"/>
          <a:ext cx="2255118" cy="858961"/>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u="none" kern="1200" dirty="0">
              <a:solidFill>
                <a:schemeClr val="tx1"/>
              </a:solidFill>
            </a:rPr>
            <a:t>When test marketing is unlikely</a:t>
          </a:r>
        </a:p>
      </dsp:txBody>
      <dsp:txXfrm>
        <a:off x="2570880" y="0"/>
        <a:ext cx="2255118" cy="858961"/>
      </dsp:txXfrm>
    </dsp:sp>
    <dsp:sp modelId="{8A36C206-FD27-4D75-AB23-655A5B931FBC}">
      <dsp:nvSpPr>
        <dsp:cNvPr id="0" name=""/>
        <dsp:cNvSpPr/>
      </dsp:nvSpPr>
      <dsp:spPr>
        <a:xfrm>
          <a:off x="2570858" y="886328"/>
          <a:ext cx="2255118" cy="2269771"/>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Simple line extension</a:t>
          </a:r>
        </a:p>
        <a:p>
          <a:pPr marL="171450" lvl="1" indent="-171450" algn="l" defTabSz="800100">
            <a:lnSpc>
              <a:spcPct val="90000"/>
            </a:lnSpc>
            <a:spcBef>
              <a:spcPct val="0"/>
            </a:spcBef>
            <a:spcAft>
              <a:spcPct val="15000"/>
            </a:spcAft>
            <a:buChar char="••"/>
          </a:pPr>
          <a:r>
            <a:rPr lang="en-US" sz="1800" kern="1200" dirty="0"/>
            <a:t>Copy of competitor product</a:t>
          </a:r>
        </a:p>
        <a:p>
          <a:pPr marL="171450" lvl="1" indent="-171450" algn="l" defTabSz="800100">
            <a:lnSpc>
              <a:spcPct val="90000"/>
            </a:lnSpc>
            <a:spcBef>
              <a:spcPct val="0"/>
            </a:spcBef>
            <a:spcAft>
              <a:spcPct val="15000"/>
            </a:spcAft>
            <a:buChar char="••"/>
          </a:pPr>
          <a:r>
            <a:rPr lang="en-US" sz="1800" kern="1200" dirty="0"/>
            <a:t>Low costs</a:t>
          </a:r>
        </a:p>
        <a:p>
          <a:pPr marL="171450" lvl="1" indent="-171450" algn="l" defTabSz="800100">
            <a:lnSpc>
              <a:spcPct val="90000"/>
            </a:lnSpc>
            <a:spcBef>
              <a:spcPct val="0"/>
            </a:spcBef>
            <a:spcAft>
              <a:spcPct val="15000"/>
            </a:spcAft>
            <a:buChar char="••"/>
          </a:pPr>
          <a:r>
            <a:rPr lang="en-US" sz="1800" kern="1200" dirty="0"/>
            <a:t>Management confidence</a:t>
          </a:r>
        </a:p>
      </dsp:txBody>
      <dsp:txXfrm>
        <a:off x="2570858" y="886328"/>
        <a:ext cx="2255118" cy="2269771"/>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1E5A47-5EF7-41C3-AE15-CC3EBBE7979D}" type="datetimeFigureOut">
              <a:rPr lang="en-US" smtClean="0"/>
              <a:pPr/>
              <a:t>3/24/2020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5A0A23-7F20-4B04-A006-693C5986EE1E}" type="slidenum">
              <a:rPr lang="en-US" smtClean="0"/>
              <a:pPr/>
              <a:t>‹#›</a:t>
            </a:fld>
            <a:endParaRPr lang="en-US" dirty="0"/>
          </a:p>
        </p:txBody>
      </p:sp>
    </p:spTree>
    <p:extLst>
      <p:ext uri="{BB962C8B-B14F-4D97-AF65-F5344CB8AC3E}">
        <p14:creationId xmlns:p14="http://schemas.microsoft.com/office/powerpoint/2010/main" val="273344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5A0A23-7F20-4B04-A006-693C5986EE1E}" type="slidenum">
              <a:rPr lang="en-US" smtClean="0"/>
              <a:pPr/>
              <a:t>1</a:t>
            </a:fld>
            <a:endParaRPr lang="en-US" dirty="0"/>
          </a:p>
        </p:txBody>
      </p:sp>
    </p:spTree>
    <p:extLst>
      <p:ext uri="{BB962C8B-B14F-4D97-AF65-F5344CB8AC3E}">
        <p14:creationId xmlns:p14="http://schemas.microsoft.com/office/powerpoint/2010/main" val="22217177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10</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sz="1200" kern="1200" dirty="0">
                <a:solidFill>
                  <a:schemeClr val="tx1"/>
                </a:solidFill>
                <a:effectLst/>
                <a:latin typeface="+mn-lt"/>
                <a:ea typeface="+mn-ea"/>
                <a:cs typeface="+mn-cs"/>
              </a:rPr>
              <a:t>The purpose of idea generation is to create a large number of ideas. The purpose of the succeeding stages is to </a:t>
            </a:r>
            <a:r>
              <a:rPr lang="en-US" sz="1200" i="1" kern="1200" dirty="0">
                <a:solidFill>
                  <a:schemeClr val="tx1"/>
                </a:solidFill>
                <a:effectLst/>
                <a:latin typeface="+mn-lt"/>
                <a:ea typeface="+mn-ea"/>
                <a:cs typeface="+mn-cs"/>
              </a:rPr>
              <a:t>reduce</a:t>
            </a:r>
            <a:r>
              <a:rPr lang="en-US" sz="1200" kern="1200" dirty="0">
                <a:solidFill>
                  <a:schemeClr val="tx1"/>
                </a:solidFill>
                <a:effectLst/>
                <a:latin typeface="+mn-lt"/>
                <a:ea typeface="+mn-ea"/>
                <a:cs typeface="+mn-cs"/>
              </a:rPr>
              <a:t> that number. The first idea-reducing stage is </a:t>
            </a:r>
            <a:r>
              <a:rPr lang="en-US" sz="1200" b="1" kern="1200" dirty="0">
                <a:solidFill>
                  <a:schemeClr val="tx1"/>
                </a:solidFill>
                <a:effectLst/>
                <a:latin typeface="+mn-lt"/>
                <a:ea typeface="+mn-ea"/>
                <a:cs typeface="+mn-cs"/>
              </a:rPr>
              <a:t>idea screening</a:t>
            </a:r>
            <a:r>
              <a:rPr lang="en-US" sz="1200" b="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Product development costs rise greatly in later stages, so the company wants to pursue only those product ideas that will turn into profitable products.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Many companies require their executives to write up new product ideas in a standard format that can be reviewed by a new product committee. The write-up describes the product or the service, the proposed customer value proposition, the target market, and the competition. It makes some rough estimates of market size, product price, development time and costs, manufacturing costs, and rate of return. The committee then evaluates the idea against a set of general criteria. The company should be able to answer yes to all three R-W-W screening framework questions before developing the new product idea further.</a:t>
            </a:r>
          </a:p>
          <a:p>
            <a:endParaRPr lang="en-US" sz="1200" i="1" kern="1200" dirty="0">
              <a:solidFill>
                <a:schemeClr val="tx1"/>
              </a:solidFill>
              <a:effectLst/>
              <a:latin typeface="+mn-lt"/>
              <a:ea typeface="+mn-ea"/>
              <a:cs typeface="+mn-cs"/>
            </a:endParaRPr>
          </a:p>
          <a:p>
            <a:endParaRPr lang="en-US" altLang="en-US" sz="1200" i="1" kern="1200" dirty="0">
              <a:solidFill>
                <a:schemeClr val="tx1"/>
              </a:solidFill>
              <a:effectLst/>
              <a:latin typeface="+mn-lt"/>
              <a:ea typeface="+mn-ea"/>
              <a:cs typeface="+mn-cs"/>
            </a:endParaRPr>
          </a:p>
          <a:p>
            <a:endParaRPr lang="en-US" altLang="en-US" sz="1200" i="1" kern="1200" dirty="0">
              <a:solidFill>
                <a:schemeClr val="tx1"/>
              </a:solidFill>
              <a:effectLst/>
              <a:latin typeface="+mn-lt"/>
              <a:ea typeface="+mn-ea"/>
              <a:cs typeface="+mn-cs"/>
            </a:endParaRPr>
          </a:p>
          <a:p>
            <a:endParaRPr lang="en-US" altLang="en-US" sz="1200" i="1" kern="1200" dirty="0">
              <a:solidFill>
                <a:schemeClr val="tx1"/>
              </a:solidFill>
              <a:effectLst/>
              <a:latin typeface="+mn-lt"/>
              <a:ea typeface="+mn-ea"/>
              <a:cs typeface="+mn-cs"/>
            </a:endParaRPr>
          </a:p>
          <a:p>
            <a:endParaRPr lang="en-US" altLang="en-US" sz="1200" i="1" kern="1200" dirty="0">
              <a:solidFill>
                <a:schemeClr val="tx1"/>
              </a:solidFill>
              <a:effectLst/>
              <a:latin typeface="+mn-lt"/>
              <a:ea typeface="+mn-ea"/>
              <a:cs typeface="+mn-cs"/>
            </a:endParaRPr>
          </a:p>
          <a:p>
            <a:endParaRPr lang="en-US" altLang="en-US" sz="1200" i="1" kern="1200" dirty="0">
              <a:solidFill>
                <a:schemeClr val="tx1"/>
              </a:solidFill>
              <a:effectLst/>
              <a:latin typeface="+mn-lt"/>
              <a:ea typeface="+mn-ea"/>
              <a:cs typeface="+mn-cs"/>
            </a:endParaRPr>
          </a:p>
          <a:p>
            <a:endParaRPr lang="en-US" altLang="en-US" sz="1200" i="1" kern="1200" dirty="0">
              <a:solidFill>
                <a:schemeClr val="tx1"/>
              </a:solidFill>
              <a:effectLst/>
              <a:latin typeface="+mn-lt"/>
              <a:ea typeface="+mn-ea"/>
              <a:cs typeface="+mn-cs"/>
            </a:endParaRPr>
          </a:p>
          <a:p>
            <a:endParaRPr lang="en-US" altLang="en-US" sz="1200" i="1"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061430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11</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altLang="en-US" dirty="0"/>
              <a:t>An attractive idea must then be developed into a </a:t>
            </a:r>
            <a:r>
              <a:rPr lang="en-US" altLang="en-US" b="1" dirty="0"/>
              <a:t>product concept</a:t>
            </a:r>
            <a:r>
              <a:rPr lang="en-US" altLang="en-US" dirty="0"/>
              <a:t>. It is important to distinguish between a product idea, a product concept, and a product image. </a:t>
            </a:r>
          </a:p>
        </p:txBody>
      </p:sp>
    </p:spTree>
    <p:extLst>
      <p:ext uri="{BB962C8B-B14F-4D97-AF65-F5344CB8AC3E}">
        <p14:creationId xmlns:p14="http://schemas.microsoft.com/office/powerpoint/2010/main" val="3061430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12</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The slide shows Tesla’s initial all-electric roadster. Later, more-affordable mass-market models being developed will travel more than 300 miles on a single charge, recharge in 45 minutes from a normal 120-volt electrical outlet, and cost about one penny per mile to power.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Concept Development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Suppose a car manufacturer has developed a practical battery-powered, all-electric car. Its initial prototype is a sleek, sporty roadster convertible. In the near future it plans to introduce more-affordable, mass-market versions that will compete with recently introduced hybrid-electric or all-electric cars.</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Looking ahead, the marketer’s task is to develop this new product into alternative product concepts, find out how attractive each concept is to customers, and choose the best one. </a:t>
            </a:r>
          </a:p>
          <a:p>
            <a:endParaRPr lang="en-US" altLang="en-US" sz="1200" b="1" i="1" kern="1200" dirty="0">
              <a:solidFill>
                <a:schemeClr val="tx1"/>
              </a:solidFill>
              <a:effectLst/>
              <a:latin typeface="+mn-lt"/>
              <a:ea typeface="+mn-ea"/>
              <a:cs typeface="+mn-cs"/>
            </a:endParaRPr>
          </a:p>
          <a:p>
            <a:r>
              <a:rPr lang="en-US" altLang="en-US" b="1" dirty="0"/>
              <a:t>Concept testing</a:t>
            </a:r>
            <a:r>
              <a:rPr lang="en-US" altLang="en-US" dirty="0"/>
              <a:t> calls for testing new product concepts with groups of target consumers. The concepts may be presented to consumers symbolically or physically. </a:t>
            </a:r>
            <a:r>
              <a:rPr lang="en-US" sz="1200" kern="1200" dirty="0">
                <a:solidFill>
                  <a:schemeClr val="tx1"/>
                </a:solidFill>
                <a:effectLst/>
                <a:latin typeface="+mn-lt"/>
                <a:ea typeface="+mn-ea"/>
                <a:cs typeface="+mn-cs"/>
              </a:rPr>
              <a:t>Many firms routinely test new product concepts with consumers before attempting to turn them into actual new products.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After being exposed to the concept, consumers then may be asked to react to it by answering questions similar to those in </a:t>
            </a:r>
            <a:r>
              <a:rPr lang="en-US" sz="1200" b="1" kern="1200" dirty="0">
                <a:solidFill>
                  <a:schemeClr val="tx1"/>
                </a:solidFill>
                <a:effectLst/>
                <a:latin typeface="+mn-lt"/>
                <a:ea typeface="+mn-ea"/>
                <a:cs typeface="+mn-cs"/>
              </a:rPr>
              <a:t>Table 9.1</a:t>
            </a:r>
            <a:r>
              <a:rPr lang="en-US" sz="1200" kern="1200" dirty="0">
                <a:solidFill>
                  <a:schemeClr val="tx1"/>
                </a:solidFill>
                <a:effectLst/>
                <a:latin typeface="+mn-lt"/>
                <a:ea typeface="+mn-ea"/>
                <a:cs typeface="+mn-cs"/>
              </a:rPr>
              <a:t>. The answers to such questions will help the company decide which concept has the strongest appeal</a:t>
            </a:r>
            <a:r>
              <a:rPr lang="en-US" sz="1200" kern="1200" baseline="0" dirty="0">
                <a:solidFill>
                  <a:schemeClr val="tx1"/>
                </a:solidFill>
                <a:effectLst/>
                <a:latin typeface="+mn-lt"/>
                <a:ea typeface="+mn-ea"/>
                <a:cs typeface="+mn-cs"/>
              </a:rPr>
              <a:t> and the </a:t>
            </a:r>
            <a:r>
              <a:rPr lang="en-US" sz="1200" kern="1200" dirty="0">
                <a:solidFill>
                  <a:schemeClr val="tx1"/>
                </a:solidFill>
                <a:effectLst/>
                <a:latin typeface="+mn-lt"/>
                <a:ea typeface="+mn-ea"/>
                <a:cs typeface="+mn-cs"/>
              </a:rPr>
              <a:t>consumer’s intention to buy. </a:t>
            </a:r>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13</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sz="1200" kern="1200" dirty="0">
                <a:solidFill>
                  <a:schemeClr val="tx1"/>
                </a:solidFill>
                <a:effectLst/>
                <a:latin typeface="+mn-lt"/>
                <a:ea typeface="+mn-ea"/>
                <a:cs typeface="+mn-cs"/>
              </a:rPr>
              <a:t>The </a:t>
            </a:r>
            <a:r>
              <a:rPr lang="en-US" sz="1200" i="1" kern="1200" dirty="0">
                <a:solidFill>
                  <a:schemeClr val="tx1"/>
                </a:solidFill>
                <a:effectLst/>
                <a:latin typeface="+mn-lt"/>
                <a:ea typeface="+mn-ea"/>
                <a:cs typeface="+mn-cs"/>
              </a:rPr>
              <a:t>marketing strategy statement</a:t>
            </a:r>
            <a:r>
              <a:rPr lang="en-US" sz="1200" kern="1200" dirty="0">
                <a:solidFill>
                  <a:schemeClr val="tx1"/>
                </a:solidFill>
                <a:effectLst/>
                <a:latin typeface="+mn-lt"/>
                <a:ea typeface="+mn-ea"/>
                <a:cs typeface="+mn-cs"/>
              </a:rPr>
              <a:t> consists of three parts.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first part describes the target market; the planned value proposition; and the sales, market-share, and profit goals for the first few years. </a:t>
            </a:r>
          </a:p>
          <a:p>
            <a:pPr marL="171450" indent="-171450">
              <a:buFont typeface="Arial" panose="020B0604020202020204" pitchFamily="34" charset="0"/>
              <a:buChar char="•"/>
            </a:pPr>
            <a:endParaRPr lang="en-US" altLang="en-US" dirty="0"/>
          </a:p>
          <a:p>
            <a:pPr marL="171450" indent="-171450">
              <a:buFont typeface="Arial" panose="020B0604020202020204" pitchFamily="34" charset="0"/>
              <a:buChar char="•"/>
            </a:pPr>
            <a:r>
              <a:rPr lang="en-US" altLang="en-US" dirty="0"/>
              <a:t>The second part of the marketing strategy statement outlines the product’s planned price, distribution, and marketing budget for the first year.</a:t>
            </a:r>
          </a:p>
          <a:p>
            <a:pPr marL="171450" indent="-171450">
              <a:buFont typeface="Arial" panose="020B0604020202020204" pitchFamily="34" charset="0"/>
              <a:buChar char="•"/>
            </a:pPr>
            <a:endParaRPr lang="en-US" altLang="en-US" dirty="0"/>
          </a:p>
          <a:p>
            <a:pPr marL="171450" indent="-171450">
              <a:buFont typeface="Arial" panose="020B0604020202020204" pitchFamily="34" charset="0"/>
              <a:buChar char="•"/>
            </a:pPr>
            <a:r>
              <a:rPr lang="en-US" altLang="en-US" dirty="0"/>
              <a:t>The third part of the marketing strategy statement describes the planned long-run sales, profit goals, and marketing mix strategy.</a:t>
            </a:r>
          </a:p>
        </p:txBody>
      </p:sp>
    </p:spTree>
    <p:extLst>
      <p:ext uri="{BB962C8B-B14F-4D97-AF65-F5344CB8AC3E}">
        <p14:creationId xmlns:p14="http://schemas.microsoft.com/office/powerpoint/2010/main" val="3061430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14</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sz="1200" kern="1200" dirty="0">
                <a:solidFill>
                  <a:schemeClr val="tx1"/>
                </a:solidFill>
                <a:effectLst/>
                <a:latin typeface="+mn-lt"/>
                <a:ea typeface="+mn-ea"/>
                <a:cs typeface="+mn-cs"/>
              </a:rPr>
              <a:t>Once management has decided on its product concept and marketing strategy, it can evaluate the business attractiveness of the proposal. </a:t>
            </a:r>
            <a:r>
              <a:rPr lang="en-US" sz="1200" b="1" kern="1200" dirty="0">
                <a:solidFill>
                  <a:schemeClr val="tx1"/>
                </a:solidFill>
                <a:effectLst/>
                <a:latin typeface="+mn-lt"/>
                <a:ea typeface="+mn-ea"/>
                <a:cs typeface="+mn-cs"/>
              </a:rPr>
              <a:t>Business analysis </a:t>
            </a:r>
            <a:r>
              <a:rPr lang="en-US" sz="1200" kern="1200" dirty="0">
                <a:solidFill>
                  <a:schemeClr val="tx1"/>
                </a:solidFill>
                <a:effectLst/>
                <a:latin typeface="+mn-lt"/>
                <a:ea typeface="+mn-ea"/>
                <a:cs typeface="+mn-cs"/>
              </a:rPr>
              <a:t>involves a review of the sales, costs, and profit projections for a new product to find out whether they satisfy the company’s objectives. If the </a:t>
            </a:r>
            <a:r>
              <a:rPr lang="en-US" sz="1200" b="0" kern="1200" dirty="0">
                <a:solidFill>
                  <a:schemeClr val="tx1"/>
                </a:solidFill>
                <a:effectLst/>
                <a:latin typeface="+mn-lt"/>
                <a:ea typeface="+mn-ea"/>
                <a:cs typeface="+mn-cs"/>
              </a:rPr>
              <a:t>business analysis satisfies </a:t>
            </a:r>
            <a:r>
              <a:rPr lang="en-US" sz="1200" kern="1200" dirty="0">
                <a:solidFill>
                  <a:schemeClr val="tx1"/>
                </a:solidFill>
                <a:effectLst/>
                <a:latin typeface="+mn-lt"/>
                <a:ea typeface="+mn-ea"/>
                <a:cs typeface="+mn-cs"/>
              </a:rPr>
              <a:t>the company’s objectives, the product can move to the product development stage.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estimate sales, the company might look at the sales history of similar products and conduct market surveys. It can then estimate minimum and maximum sales to assess the range of risk. After preparing the sales forecast, management can estimate the expected costs and profits for the product, including marketing, R&amp;D, operations, accounting, and finance costs. The company then uses the sales and costs figures to analyze the new product’s financial attractiveness.</a:t>
            </a:r>
          </a:p>
          <a:p>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15</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sz="1200" b="1" kern="1200" dirty="0">
                <a:solidFill>
                  <a:schemeClr val="tx1"/>
                </a:solidFill>
                <a:effectLst/>
                <a:latin typeface="+mn-lt"/>
                <a:ea typeface="+mn-ea"/>
                <a:cs typeface="+mn-cs"/>
              </a:rPr>
              <a:t>Product testing</a:t>
            </a:r>
            <a:r>
              <a:rPr lang="en-US" sz="1200" b="0" kern="1200" dirty="0">
                <a:solidFill>
                  <a:schemeClr val="tx1"/>
                </a:solidFill>
                <a:effectLst/>
                <a:latin typeface="+mn-lt"/>
                <a:ea typeface="+mn-ea"/>
                <a:cs typeface="+mn-cs"/>
              </a:rPr>
              <a:t>:</a:t>
            </a:r>
            <a:r>
              <a:rPr lang="en-US" sz="1200" b="1"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many new product concepts, a product may exist only as a word description, a drawing, or perhaps a crude mock-up. If the product concept passes the business test, it moves into </a:t>
            </a:r>
            <a:r>
              <a:rPr lang="en-US" sz="1200" b="1" kern="1200" dirty="0">
                <a:solidFill>
                  <a:schemeClr val="tx1"/>
                </a:solidFill>
                <a:effectLst/>
                <a:latin typeface="+mn-lt"/>
                <a:ea typeface="+mn-ea"/>
                <a:cs typeface="+mn-cs"/>
              </a:rPr>
              <a:t>product development</a:t>
            </a:r>
            <a:r>
              <a:rPr lang="en-US" sz="1200" kern="1200" dirty="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R&amp;D or engineering develops the product concept into </a:t>
            </a:r>
            <a:r>
              <a:rPr lang="en-US" altLang="en-US" dirty="0"/>
              <a:t>a physical product. The product development step, however, </a:t>
            </a:r>
            <a:r>
              <a:rPr lang="en-US" sz="1200" kern="1200" dirty="0">
                <a:solidFill>
                  <a:schemeClr val="tx1"/>
                </a:solidFill>
                <a:effectLst/>
                <a:latin typeface="+mn-lt"/>
                <a:ea typeface="+mn-ea"/>
                <a:cs typeface="+mn-cs"/>
              </a:rPr>
              <a:t>now calls for a huge jump in investment. It will show whether the product idea can be turned into a workable product. Often, products undergo rigorous tests to make sure that they perform safely and effectively, or that consumers will find value in them.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Marketers often involve actual customers in product development and testing. </a:t>
            </a:r>
            <a:r>
              <a:rPr lang="en-US" sz="1200" kern="1200" dirty="0" err="1">
                <a:solidFill>
                  <a:schemeClr val="tx1"/>
                </a:solidFill>
                <a:effectLst/>
                <a:latin typeface="+mn-lt"/>
                <a:ea typeface="+mn-ea"/>
                <a:cs typeface="+mn-cs"/>
              </a:rPr>
              <a:t>Carhartt</a:t>
            </a:r>
            <a:r>
              <a:rPr lang="en-US" sz="1200" kern="1200" dirty="0">
                <a:solidFill>
                  <a:schemeClr val="tx1"/>
                </a:solidFill>
                <a:effectLst/>
                <a:latin typeface="+mn-lt"/>
                <a:ea typeface="+mn-ea"/>
                <a:cs typeface="+mn-cs"/>
              </a:rPr>
              <a:t>, maker of durable </a:t>
            </a:r>
            <a:r>
              <a:rPr lang="en-US" sz="1200" kern="1200" dirty="0" err="1">
                <a:solidFill>
                  <a:schemeClr val="tx1"/>
                </a:solidFill>
                <a:effectLst/>
                <a:latin typeface="+mn-lt"/>
                <a:ea typeface="+mn-ea"/>
                <a:cs typeface="+mn-cs"/>
              </a:rPr>
              <a:t>workwear</a:t>
            </a:r>
            <a:r>
              <a:rPr lang="en-US" sz="1200" kern="1200" dirty="0">
                <a:solidFill>
                  <a:schemeClr val="tx1"/>
                </a:solidFill>
                <a:effectLst/>
                <a:latin typeface="+mn-lt"/>
                <a:ea typeface="+mn-ea"/>
                <a:cs typeface="+mn-cs"/>
              </a:rPr>
              <a:t> and outerwear, has enlisted an army of Groundbreakers, “hard working men and women to help us create our next generation of products.” These volunteers take part in live chats with </a:t>
            </a:r>
            <a:r>
              <a:rPr lang="en-US" sz="1200" kern="1200" dirty="0" err="1">
                <a:solidFill>
                  <a:schemeClr val="tx1"/>
                </a:solidFill>
                <a:effectLst/>
                <a:latin typeface="+mn-lt"/>
                <a:ea typeface="+mn-ea"/>
                <a:cs typeface="+mn-cs"/>
              </a:rPr>
              <a:t>Carhartt</a:t>
            </a:r>
            <a:r>
              <a:rPr lang="en-US" sz="1200" kern="1200" dirty="0">
                <a:solidFill>
                  <a:schemeClr val="tx1"/>
                </a:solidFill>
                <a:effectLst/>
                <a:latin typeface="+mn-lt"/>
                <a:ea typeface="+mn-ea"/>
                <a:cs typeface="+mn-cs"/>
              </a:rPr>
              <a:t> designers, review new product concepts, and field test products that they helped to create.</a:t>
            </a:r>
            <a:r>
              <a:rPr lang="en-US" sz="1200" kern="1200" baseline="30000" dirty="0">
                <a:solidFill>
                  <a:schemeClr val="tx1"/>
                </a:solidFill>
                <a:effectLst/>
                <a:latin typeface="+mn-lt"/>
                <a:ea typeface="+mn-ea"/>
                <a:cs typeface="+mn-cs"/>
              </a:rPr>
              <a:t>  </a:t>
            </a:r>
            <a:r>
              <a:rPr lang="en-US" altLang="en-US" dirty="0"/>
              <a:t>A new product must have the required functional features and also convey the intended psychological characteristics. </a:t>
            </a:r>
          </a:p>
        </p:txBody>
      </p:sp>
    </p:spTree>
    <p:extLst>
      <p:ext uri="{BB962C8B-B14F-4D97-AF65-F5344CB8AC3E}">
        <p14:creationId xmlns:p14="http://schemas.microsoft.com/office/powerpoint/2010/main" val="30614304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16</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sz="1200" b="0" i="0" u="none" strike="noStrike" kern="1200" baseline="0" dirty="0">
                <a:solidFill>
                  <a:schemeClr val="tx1"/>
                </a:solidFill>
                <a:latin typeface="+mn-lt"/>
                <a:ea typeface="+mn-ea"/>
                <a:cs typeface="+mn-cs"/>
              </a:rPr>
              <a:t>Companies sometimes shorten or skip test marketing to take advantage of fast-changing market developments, as Post did in launching Post Honey Bunches of Oats Greek Honey Crunch cereal in record time. </a:t>
            </a:r>
          </a:p>
          <a:p>
            <a:endParaRPr lang="en-US" altLang="en-US" sz="1200" b="0" i="0" u="none" strike="noStrike" kern="1200" baseline="0" dirty="0">
              <a:solidFill>
                <a:schemeClr val="tx1"/>
              </a:solidFill>
              <a:latin typeface="+mn-lt"/>
              <a:ea typeface="+mn-ea"/>
              <a:cs typeface="+mn-cs"/>
            </a:endParaRPr>
          </a:p>
          <a:p>
            <a:r>
              <a:rPr lang="en-US" altLang="en-US" b="1" dirty="0"/>
              <a:t>Test marketing </a:t>
            </a:r>
            <a:r>
              <a:rPr lang="en-US" altLang="en-US" b="0" dirty="0"/>
              <a:t>lets the </a:t>
            </a:r>
            <a:r>
              <a:rPr lang="en-US" sz="1200" b="0" kern="1200" dirty="0">
                <a:solidFill>
                  <a:schemeClr val="tx1"/>
                </a:solidFill>
                <a:effectLst/>
                <a:latin typeface="+mn-lt"/>
                <a:ea typeface="+mn-ea"/>
                <a:cs typeface="+mn-cs"/>
              </a:rPr>
              <a:t>company </a:t>
            </a:r>
            <a:r>
              <a:rPr lang="en-US" sz="1200" kern="1200" dirty="0">
                <a:solidFill>
                  <a:schemeClr val="tx1"/>
                </a:solidFill>
                <a:effectLst/>
                <a:latin typeface="+mn-lt"/>
                <a:ea typeface="+mn-ea"/>
                <a:cs typeface="+mn-cs"/>
              </a:rPr>
              <a:t>test the product and its entire marketing program—targeting and positioning strategy, advertising, distribution, pricing, branding and packaging, and budget levels.</a:t>
            </a:r>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17</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amount of test marketing needed varies with each new product. When introducing a new product requires a big investment, when the risks are high, or when management is not sure of the product or its marketing program, a company may do a lot of test marketing. For instance, Taco Bell took three years and 45 prototypes before introducing Doritos Locos Tacos, now the most successful product launch in the company’s history.</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en-US" dirty="0"/>
          </a:p>
          <a:p>
            <a:r>
              <a:rPr lang="en-US" sz="1200" kern="1200" dirty="0">
                <a:solidFill>
                  <a:schemeClr val="tx1"/>
                </a:solidFill>
                <a:effectLst/>
                <a:latin typeface="+mn-lt"/>
                <a:ea typeface="+mn-ea"/>
                <a:cs typeface="+mn-cs"/>
              </a:rPr>
              <a:t>However, test marketing costs can be high, and testing takes time that may allow market opportunities to slip by or competitors to gain advantages. This</a:t>
            </a:r>
            <a:r>
              <a:rPr lang="en-US" sz="1200" kern="1200" baseline="0" dirty="0">
                <a:solidFill>
                  <a:schemeClr val="tx1"/>
                </a:solidFill>
                <a:effectLst/>
                <a:latin typeface="+mn-lt"/>
                <a:ea typeface="+mn-ea"/>
                <a:cs typeface="+mn-cs"/>
              </a:rPr>
              <a:t> slide list some circumstances where a</a:t>
            </a:r>
            <a:r>
              <a:rPr lang="en-US" sz="1200" kern="1200" dirty="0">
                <a:solidFill>
                  <a:schemeClr val="tx1"/>
                </a:solidFill>
                <a:effectLst/>
                <a:latin typeface="+mn-lt"/>
                <a:ea typeface="+mn-ea"/>
                <a:cs typeface="+mn-cs"/>
              </a:rPr>
              <a:t> company may do little or no test marketing. Companies may also shorten or skip testing to take advantage of fast-changing market developments. </a:t>
            </a:r>
            <a:endParaRPr lang="en-US" sz="1200" kern="1200" baseline="300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an alternative to extensive and costly standard test markets, companies can use controlled test markets or simulated test markets. In </a:t>
            </a:r>
            <a:r>
              <a:rPr lang="en-US" sz="1200" b="1" i="1" kern="1200" dirty="0">
                <a:solidFill>
                  <a:schemeClr val="tx1"/>
                </a:solidFill>
                <a:effectLst/>
                <a:latin typeface="+mn-lt"/>
                <a:ea typeface="+mn-ea"/>
                <a:cs typeface="+mn-cs"/>
              </a:rPr>
              <a:t>controlled test markets</a:t>
            </a:r>
            <a:r>
              <a:rPr lang="en-US" sz="1200" kern="1200" dirty="0">
                <a:solidFill>
                  <a:schemeClr val="tx1"/>
                </a:solidFill>
                <a:effectLst/>
                <a:latin typeface="+mn-lt"/>
                <a:ea typeface="+mn-ea"/>
                <a:cs typeface="+mn-cs"/>
              </a:rPr>
              <a:t>, new products and tactics are tested among controlled panels of shoppers and stores.</a:t>
            </a:r>
            <a:endParaRPr lang="en-US" sz="1200" b="0" i="0" u="none" strike="noStrike" kern="1200" baseline="0" dirty="0">
              <a:solidFill>
                <a:schemeClr val="tx1"/>
              </a:solidFill>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Using </a:t>
            </a:r>
            <a:r>
              <a:rPr lang="en-US" sz="1200" b="1" i="1" kern="1200" dirty="0">
                <a:solidFill>
                  <a:schemeClr val="tx1"/>
                </a:solidFill>
                <a:effectLst/>
                <a:latin typeface="+mn-lt"/>
                <a:ea typeface="+mn-ea"/>
                <a:cs typeface="+mn-cs"/>
              </a:rPr>
              <a:t>simulated test markets</a:t>
            </a:r>
            <a:r>
              <a:rPr lang="en-US" sz="1200" kern="1200" dirty="0">
                <a:solidFill>
                  <a:schemeClr val="tx1"/>
                </a:solidFill>
                <a:effectLst/>
                <a:latin typeface="+mn-lt"/>
                <a:ea typeface="+mn-ea"/>
                <a:cs typeface="+mn-cs"/>
              </a:rPr>
              <a:t>, researchers measure consumer responses to new products and marketing tactics in laboratory stores or simulated online shopping environments. Both controlled test markets and simulated test markets reduce the costs of test marketing and speed up the process.</a:t>
            </a:r>
          </a:p>
          <a:p>
            <a:endParaRPr lang="en-US" altLang="en-US" dirty="0"/>
          </a:p>
          <a:p>
            <a:endParaRPr lang="en-US" sz="1200" kern="1200" baseline="30000" dirty="0">
              <a:solidFill>
                <a:schemeClr val="tx1"/>
              </a:solidFill>
              <a:effectLst/>
              <a:latin typeface="+mn-lt"/>
              <a:ea typeface="+mn-ea"/>
              <a:cs typeface="+mn-cs"/>
            </a:endParaRPr>
          </a:p>
          <a:p>
            <a:endParaRPr lang="en-US" altLang="en-US" sz="1200" kern="1200" baseline="30000" dirty="0">
              <a:solidFill>
                <a:schemeClr val="tx1"/>
              </a:solidFill>
              <a:effectLst/>
              <a:latin typeface="+mn-lt"/>
              <a:ea typeface="+mn-ea"/>
              <a:cs typeface="+mn-cs"/>
            </a:endParaRPr>
          </a:p>
        </p:txBody>
      </p:sp>
    </p:spTree>
    <p:extLst>
      <p:ext uri="{BB962C8B-B14F-4D97-AF65-F5344CB8AC3E}">
        <p14:creationId xmlns:p14="http://schemas.microsoft.com/office/powerpoint/2010/main" val="30614304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18</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sz="1200" kern="1200" dirty="0">
                <a:solidFill>
                  <a:schemeClr val="tx1"/>
                </a:solidFill>
                <a:effectLst/>
                <a:latin typeface="+mn-lt"/>
                <a:ea typeface="+mn-ea"/>
                <a:cs typeface="+mn-cs"/>
              </a:rPr>
              <a:t>Test marketing gives management the information needed to make a final decision about whether to launch the new product. If the company goes ahead with  </a:t>
            </a:r>
            <a:r>
              <a:rPr lang="en-US" sz="1200" b="1" kern="1200" dirty="0">
                <a:solidFill>
                  <a:schemeClr val="tx1"/>
                </a:solidFill>
                <a:effectLst/>
                <a:latin typeface="+mn-lt"/>
                <a:ea typeface="+mn-ea"/>
                <a:cs typeface="+mn-cs"/>
              </a:rPr>
              <a:t>commercialization</a:t>
            </a:r>
            <a:r>
              <a:rPr lang="en-US" sz="1200" kern="1200" dirty="0">
                <a:solidFill>
                  <a:schemeClr val="tx1"/>
                </a:solidFill>
                <a:effectLst/>
                <a:latin typeface="+mn-lt"/>
                <a:ea typeface="+mn-ea"/>
                <a:cs typeface="+mn-cs"/>
              </a:rPr>
              <a:t>—introducing the new product into the market—it will face high costs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company launching a new product must first decide on introduction </a:t>
            </a:r>
            <a:r>
              <a:rPr lang="en-US" sz="1200" i="1" kern="1200" dirty="0">
                <a:solidFill>
                  <a:schemeClr val="tx1"/>
                </a:solidFill>
                <a:effectLst/>
                <a:latin typeface="+mn-lt"/>
                <a:ea typeface="+mn-ea"/>
                <a:cs typeface="+mn-cs"/>
              </a:rPr>
              <a:t>timing</a:t>
            </a:r>
            <a:r>
              <a:rPr lang="en-US" sz="1200" kern="1200" dirty="0">
                <a:solidFill>
                  <a:schemeClr val="tx1"/>
                </a:solidFill>
                <a:effectLst/>
                <a:latin typeface="+mn-lt"/>
                <a:ea typeface="+mn-ea"/>
                <a:cs typeface="+mn-cs"/>
              </a:rPr>
              <a:t>. If the new product will eat into the sales of other company products, the introduction may be delayed. If the product can be improved further, or if the economy is down, the company may wait until the following year to launch it. However, if competitors are ready to introduce their own competing products, the company may push to introduce its new product sooner.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Next, the company must decide </a:t>
            </a:r>
            <a:r>
              <a:rPr lang="en-US" sz="1200" i="1" kern="1200" dirty="0">
                <a:solidFill>
                  <a:schemeClr val="tx1"/>
                </a:solidFill>
                <a:effectLst/>
                <a:latin typeface="+mn-lt"/>
                <a:ea typeface="+mn-ea"/>
                <a:cs typeface="+mn-cs"/>
              </a:rPr>
              <a:t>where</a:t>
            </a:r>
            <a:r>
              <a:rPr lang="en-US" sz="1200" kern="1200" dirty="0">
                <a:solidFill>
                  <a:schemeClr val="tx1"/>
                </a:solidFill>
                <a:effectLst/>
                <a:latin typeface="+mn-lt"/>
                <a:ea typeface="+mn-ea"/>
                <a:cs typeface="+mn-cs"/>
              </a:rPr>
              <a:t> to launch the new product—in a single location, a region, the national market, or the international market. Some companies may quickly introduce new models into the full national market. Companies with international distribution systems may introduce new products through swift global rollouts. For example, Microsoft launched its Windows 8 operating system with a massive $1 billion global marketing campaign spanning 42 countries. </a:t>
            </a:r>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bwMode="auto">
          <a:noFill/>
          <a:ln>
            <a:miter lim="800000"/>
            <a:headEnd/>
            <a:tailEnd/>
          </a:ln>
        </p:spPr>
        <p:txBody>
          <a:bodyPr/>
          <a:lstStyle/>
          <a:p>
            <a:fld id="{EFB05278-0ACB-4DE5-84A4-C63BC4CA7DEB}" type="slidenum">
              <a:rPr lang="en-US" smtClean="0">
                <a:latin typeface="Calibri" pitchFamily="34" charset="0"/>
                <a:ea typeface="ヒラギノ角ゴ Pro W3"/>
                <a:cs typeface="ヒラギノ角ゴ Pro W3"/>
              </a:rPr>
              <a:pPr/>
              <a:t>19</a:t>
            </a:fld>
            <a:endParaRPr lang="en-US" dirty="0">
              <a:latin typeface="Calibri" pitchFamily="34" charset="0"/>
              <a:ea typeface="ヒラギノ角ゴ Pro W3"/>
              <a:cs typeface="ヒラギノ角ゴ Pro W3"/>
            </a:endParaRPr>
          </a:p>
        </p:txBody>
      </p:sp>
      <p:sp>
        <p:nvSpPr>
          <p:cNvPr id="17410"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7411" name="Rectangle 3"/>
          <p:cNvSpPr>
            <a:spLocks noGrp="1" noChangeArrowheads="1"/>
          </p:cNvSpPr>
          <p:nvPr>
            <p:ph type="body" idx="1"/>
          </p:nvPr>
        </p:nvSpPr>
        <p:spPr bwMode="auto">
          <a:noFill/>
        </p:spPr>
        <p:txBody>
          <a:bodyPr/>
          <a:lstStyle/>
          <a:p>
            <a:r>
              <a:rPr lang="en-US" sz="1200" b="0" i="0" u="none" strike="noStrike" kern="1200" baseline="0" dirty="0">
                <a:solidFill>
                  <a:schemeClr val="tx1"/>
                </a:solidFill>
                <a:latin typeface="+mn-lt"/>
                <a:ea typeface="+mn-ea"/>
                <a:cs typeface="+mn-cs"/>
              </a:rPr>
              <a:t>After dividing the market into segments, it’s time to answer that first seemingly simple marketing strategy question we raised in Figure 7.1: Which customers will the company serve?</a:t>
            </a:r>
          </a:p>
          <a:p>
            <a:endParaRPr lang="en-US" altLang="en-US" sz="1200" b="0" i="0" u="none" strike="noStrike" kern="1200" baseline="0" dirty="0">
              <a:solidFill>
                <a:schemeClr val="tx1"/>
              </a:solidFill>
              <a:latin typeface="+mn-lt"/>
              <a:ea typeface="+mn-ea"/>
              <a:cs typeface="+mn-cs"/>
            </a:endParaRPr>
          </a:p>
          <a:p>
            <a:r>
              <a:rPr lang="en-US" altLang="en-US" dirty="0"/>
              <a:t>The firm now has to decide how many and which segments it can serve best. We now look at how companies evaluate and select target segments.</a:t>
            </a:r>
          </a:p>
          <a:p>
            <a:endParaRPr lang="en-US" dirty="0"/>
          </a:p>
        </p:txBody>
      </p:sp>
    </p:spTree>
    <p:extLst>
      <p:ext uri="{BB962C8B-B14F-4D97-AF65-F5344CB8AC3E}">
        <p14:creationId xmlns:p14="http://schemas.microsoft.com/office/powerpoint/2010/main" val="3498284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bwMode="auto">
          <a:noFill/>
          <a:ln>
            <a:miter lim="800000"/>
            <a:headEnd/>
            <a:tailEnd/>
          </a:ln>
        </p:spPr>
        <p:txBody>
          <a:bodyPr/>
          <a:lstStyle/>
          <a:p>
            <a:fld id="{EFB05278-0ACB-4DE5-84A4-C63BC4CA7DEB}" type="slidenum">
              <a:rPr lang="en-US" smtClean="0">
                <a:latin typeface="Calibri" pitchFamily="34" charset="0"/>
                <a:ea typeface="ヒラギノ角ゴ Pro W3"/>
                <a:cs typeface="ヒラギノ角ゴ Pro W3"/>
              </a:rPr>
              <a:pPr/>
              <a:t>2</a:t>
            </a:fld>
            <a:endParaRPr lang="en-US" dirty="0">
              <a:latin typeface="Calibri" pitchFamily="34" charset="0"/>
              <a:ea typeface="ヒラギノ角ゴ Pro W3"/>
              <a:cs typeface="ヒラギノ角ゴ Pro W3"/>
            </a:endParaRPr>
          </a:p>
        </p:txBody>
      </p:sp>
      <p:sp>
        <p:nvSpPr>
          <p:cNvPr id="17410"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7411" name="Rectangle 3"/>
          <p:cNvSpPr>
            <a:spLocks noGrp="1" noChangeArrowheads="1"/>
          </p:cNvSpPr>
          <p:nvPr>
            <p:ph type="body" idx="1"/>
          </p:nvPr>
        </p:nvSpPr>
        <p:spPr bwMode="auto">
          <a:noFill/>
        </p:spPr>
        <p:txBody>
          <a:bodyPr/>
          <a:lstStyle/>
          <a:p>
            <a:endParaRPr lang="en-US" dirty="0"/>
          </a:p>
        </p:txBody>
      </p:sp>
    </p:spTree>
    <p:extLst>
      <p:ext uri="{BB962C8B-B14F-4D97-AF65-F5344CB8AC3E}">
        <p14:creationId xmlns:p14="http://schemas.microsoft.com/office/powerpoint/2010/main" val="17715272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20</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altLang="en-US" b="0" dirty="0"/>
              <a:t>The</a:t>
            </a:r>
            <a:r>
              <a:rPr lang="en-US" altLang="en-US" b="0" baseline="0" dirty="0"/>
              <a:t> </a:t>
            </a:r>
            <a:r>
              <a:rPr lang="en-US" altLang="en-US" b="1" baseline="0" dirty="0"/>
              <a:t>p</a:t>
            </a:r>
            <a:r>
              <a:rPr lang="en-US" altLang="en-US" b="1" dirty="0"/>
              <a:t>roduct life cycle (PLC)</a:t>
            </a:r>
            <a:r>
              <a:rPr lang="en-US" altLang="en-US" b="0" dirty="0"/>
              <a:t>,</a:t>
            </a:r>
            <a:r>
              <a:rPr lang="en-US" altLang="en-US" b="1" dirty="0"/>
              <a:t> </a:t>
            </a:r>
            <a:r>
              <a:rPr lang="en-US" altLang="en-US" b="0" dirty="0"/>
              <a:t>Figure 9.2, is the </a:t>
            </a:r>
            <a:r>
              <a:rPr lang="en-US" altLang="en-US" dirty="0"/>
              <a:t>course of a product’s sales and profits over its lifetime. It involves five distinct stages: product development, introduction, growth, maturity, and decline.</a:t>
            </a:r>
            <a:endParaRPr lang="en-US" altLang="en-US" b="1" dirty="0"/>
          </a:p>
          <a:p>
            <a:endParaRPr lang="en-US" altLang="en-US" b="1" dirty="0"/>
          </a:p>
          <a:p>
            <a:r>
              <a:rPr lang="en-US" altLang="en-US" b="1" dirty="0"/>
              <a:t>Discussion Question</a:t>
            </a:r>
          </a:p>
          <a:p>
            <a:r>
              <a:rPr lang="en-US" altLang="en-US" i="1"/>
              <a:t>Name a product at each stage of the PLC.</a:t>
            </a:r>
          </a:p>
          <a:p>
            <a:endParaRPr lang="en-US" altLang="en-US" i="1" dirty="0"/>
          </a:p>
        </p:txBody>
      </p:sp>
    </p:spTree>
    <p:extLst>
      <p:ext uri="{BB962C8B-B14F-4D97-AF65-F5344CB8AC3E}">
        <p14:creationId xmlns:p14="http://schemas.microsoft.com/office/powerpoint/2010/main" val="30614304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21</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altLang="en-US" i="1" dirty="0"/>
              <a:t>Product development</a:t>
            </a:r>
            <a:r>
              <a:rPr lang="en-US" altLang="en-US" i="1" baseline="0" dirty="0"/>
              <a:t> </a:t>
            </a:r>
            <a:r>
              <a:rPr lang="en-US" altLang="en-US" dirty="0"/>
              <a:t>begins when the company finds and develops a new</a:t>
            </a:r>
            <a:r>
              <a:rPr lang="en-US" altLang="en-US" baseline="0" dirty="0"/>
              <a:t> </a:t>
            </a:r>
            <a:r>
              <a:rPr lang="en-US" altLang="en-US" dirty="0"/>
              <a:t>product idea.</a:t>
            </a:r>
          </a:p>
          <a:p>
            <a:endParaRPr lang="en-US" altLang="en-US" i="1" dirty="0"/>
          </a:p>
          <a:p>
            <a:r>
              <a:rPr lang="en-US" altLang="en-US" i="1" dirty="0"/>
              <a:t>Introduction:</a:t>
            </a:r>
            <a:r>
              <a:rPr lang="en-US" altLang="en-US" dirty="0"/>
              <a:t> Profits are nonexistent in this stage because of the heavy expenses of product introduction.</a:t>
            </a:r>
          </a:p>
          <a:p>
            <a:endParaRPr lang="en-US" altLang="en-US" i="1" dirty="0"/>
          </a:p>
          <a:p>
            <a:r>
              <a:rPr lang="en-US" altLang="en-US" i="1" dirty="0"/>
              <a:t>Growth</a:t>
            </a:r>
            <a:r>
              <a:rPr lang="en-US" altLang="en-US" dirty="0"/>
              <a:t> is a period of rapid market acceptance and increasing profits.</a:t>
            </a:r>
          </a:p>
          <a:p>
            <a:endParaRPr lang="en-US" altLang="en-US" i="1" dirty="0"/>
          </a:p>
          <a:p>
            <a:r>
              <a:rPr lang="en-US" altLang="en-US" i="1" dirty="0"/>
              <a:t>Maturity: </a:t>
            </a:r>
            <a:r>
              <a:rPr lang="en-US" altLang="en-US" dirty="0"/>
              <a:t>Profits level off or decline because of increased marketing outlays to defend the product against competition.</a:t>
            </a:r>
          </a:p>
          <a:p>
            <a:endParaRPr lang="en-US" altLang="en-US" i="1" dirty="0"/>
          </a:p>
          <a:p>
            <a:r>
              <a:rPr lang="en-US" altLang="en-US" i="1" dirty="0"/>
              <a:t>Decline</a:t>
            </a:r>
            <a:r>
              <a:rPr lang="en-US" altLang="en-US" dirty="0"/>
              <a:t> is the period when sales fall off and profits drop.</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Not all products follow all five stages of the PLC. Some products are introduced and die quickly; others stay in the mature stage for a long, long time. Some enter the decline stage and are then cycled back into the growth stage through strong promotion or repositioning. It seems that a well-managed brand could live forever.  Examples of well known brands that have been around for at least 100 years include </a:t>
            </a:r>
            <a:r>
              <a:rPr lang="en-US" altLang="en-US" dirty="0"/>
              <a:t>Coca-Cola, Gillette, Budweiser, American Express, TABASCO sauce,</a:t>
            </a:r>
            <a:r>
              <a:rPr lang="en-US" altLang="en-US" baseline="0" dirty="0"/>
              <a:t> and Life Savers M</a:t>
            </a:r>
            <a:r>
              <a:rPr lang="en-US" altLang="en-US" dirty="0"/>
              <a:t>ints.</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PLC concept can describe a </a:t>
            </a:r>
            <a:r>
              <a:rPr lang="en-US" sz="1200" i="1" kern="1200" dirty="0">
                <a:solidFill>
                  <a:schemeClr val="tx1"/>
                </a:solidFill>
                <a:effectLst/>
                <a:latin typeface="+mn-lt"/>
                <a:ea typeface="+mn-ea"/>
                <a:cs typeface="+mn-cs"/>
              </a:rPr>
              <a:t>product class,</a:t>
            </a:r>
            <a:r>
              <a:rPr lang="en-US" sz="1200" kern="1200" dirty="0">
                <a:solidFill>
                  <a:schemeClr val="tx1"/>
                </a:solidFill>
                <a:effectLst/>
                <a:latin typeface="+mn-lt"/>
                <a:ea typeface="+mn-ea"/>
                <a:cs typeface="+mn-cs"/>
              </a:rPr>
              <a:t> a </a:t>
            </a:r>
            <a:r>
              <a:rPr lang="en-US" sz="1200" i="1" kern="1200" dirty="0">
                <a:solidFill>
                  <a:schemeClr val="tx1"/>
                </a:solidFill>
                <a:effectLst/>
                <a:latin typeface="+mn-lt"/>
                <a:ea typeface="+mn-ea"/>
                <a:cs typeface="+mn-cs"/>
              </a:rPr>
              <a:t>product form,</a:t>
            </a:r>
            <a:r>
              <a:rPr lang="en-US" sz="1200" kern="1200" dirty="0">
                <a:solidFill>
                  <a:schemeClr val="tx1"/>
                </a:solidFill>
                <a:effectLst/>
                <a:latin typeface="+mn-lt"/>
                <a:ea typeface="+mn-ea"/>
                <a:cs typeface="+mn-cs"/>
              </a:rPr>
              <a:t> or a </a:t>
            </a:r>
            <a:r>
              <a:rPr lang="en-US" sz="1200" i="1" kern="1200" dirty="0">
                <a:solidFill>
                  <a:schemeClr val="tx1"/>
                </a:solidFill>
                <a:effectLst/>
                <a:latin typeface="+mn-lt"/>
                <a:ea typeface="+mn-ea"/>
                <a:cs typeface="+mn-cs"/>
              </a:rPr>
              <a:t>brand</a:t>
            </a:r>
            <a:r>
              <a:rPr lang="en-US" sz="1200" kern="1200" dirty="0">
                <a:solidFill>
                  <a:schemeClr val="tx1"/>
                </a:solidFill>
                <a:effectLst/>
                <a:latin typeface="+mn-lt"/>
                <a:ea typeface="+mn-ea"/>
                <a:cs typeface="+mn-cs"/>
              </a:rPr>
              <a:t>. The PLC concept applies differently in each case. Product classes have the longest life cycles; the sales of many product classes stay in the mature stage for a long time. Product forms, in contrast, tend to have the standard PLC shape. Product forms such as “dial telephones,” “VHS tapes,” and “film cameras” passed through a regular history of introduction, rapid growth, maturity, and decline.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specific brand’s life cycle can change quickly because of changing competitive attacks and responses. For example, although laundry soaps (product class) and powdered detergents (product form) have enjoyed fairly long life cycles, the life cycles of specific brands have tended to be much shorter. </a:t>
            </a:r>
          </a:p>
        </p:txBody>
      </p:sp>
    </p:spTree>
    <p:extLst>
      <p:ext uri="{BB962C8B-B14F-4D97-AF65-F5344CB8AC3E}">
        <p14:creationId xmlns:p14="http://schemas.microsoft.com/office/powerpoint/2010/main" val="30614304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22</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altLang="en-US" dirty="0"/>
              <a:t>The </a:t>
            </a:r>
            <a:r>
              <a:rPr lang="en-US" altLang="en-US" b="1" dirty="0"/>
              <a:t>introduction stage</a:t>
            </a:r>
            <a:r>
              <a:rPr lang="en-US" altLang="en-US" dirty="0"/>
              <a:t> starts when a new product is first launched. Well-known products such as frozen foods and HDTVs lingered for many years before they entered a stage of more rapid growth.</a:t>
            </a:r>
          </a:p>
          <a:p>
            <a:endParaRPr lang="en-US" altLang="en-US" dirty="0"/>
          </a:p>
          <a:p>
            <a:r>
              <a:rPr lang="en-US" altLang="en-US" dirty="0"/>
              <a:t>In this stage profits are negative or low because of the low sales and high distribution and promotion expenses. Firms focus their selling on those buyers who are the most ready to buy.</a:t>
            </a:r>
          </a:p>
          <a:p>
            <a:endParaRPr lang="en-US" altLang="en-US" dirty="0"/>
          </a:p>
          <a:p>
            <a:r>
              <a:rPr lang="en-US" altLang="en-US" dirty="0"/>
              <a:t>A company, especially the </a:t>
            </a:r>
            <a:r>
              <a:rPr lang="en-US" altLang="en-US" i="1" dirty="0"/>
              <a:t>market pioneer</a:t>
            </a:r>
            <a:r>
              <a:rPr lang="en-US" altLang="en-US" dirty="0"/>
              <a:t>, must choose a launch strategy that is consistent with the intended product positioning. It should realize that the initial strategy is just the first step in a grander marketing plan for the product’s entire life cycle.</a:t>
            </a:r>
            <a:r>
              <a:rPr lang="en-US" altLang="en-US" baseline="0" dirty="0"/>
              <a:t> </a:t>
            </a:r>
            <a:r>
              <a:rPr lang="en-US" altLang="en-US" dirty="0"/>
              <a:t>If the pioneer chooses its launch strategy to make a “killing,” it may be sacrificing long-run revenue for the sake of short-run gain. The pioneer has the best chance of building and retaining market leadership if it plays its cards correctly from the start.</a:t>
            </a:r>
          </a:p>
        </p:txBody>
      </p:sp>
    </p:spTree>
    <p:extLst>
      <p:ext uri="{BB962C8B-B14F-4D97-AF65-F5344CB8AC3E}">
        <p14:creationId xmlns:p14="http://schemas.microsoft.com/office/powerpoint/2010/main" val="30614304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23</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altLang="en-US" dirty="0"/>
              <a:t>If the new product satisfies the market, it will enter a </a:t>
            </a:r>
            <a:r>
              <a:rPr lang="en-US" altLang="en-US" b="1" dirty="0"/>
              <a:t>growth stage.</a:t>
            </a:r>
            <a:r>
              <a:rPr lang="en-US" altLang="en-US" dirty="0"/>
              <a:t> The early adopters will continue to buy, and later buyers will start following their lead, especially if they hear favorable word of mouth. </a:t>
            </a:r>
          </a:p>
          <a:p>
            <a:endParaRPr lang="en-US" altLang="en-US" dirty="0"/>
          </a:p>
          <a:p>
            <a:r>
              <a:rPr lang="en-US" altLang="en-US" dirty="0"/>
              <a:t>As new competitors enter the market, they will introduce new product features, and the market will expand. The increase in competitors leads to an increase in the number of distribution outlets, and sales jump just to build reseller inventories. Companies keep their promotion spending at the same or a slightly higher level. Educating the market remains a goal, but now the company must also meet the competition.</a:t>
            </a:r>
          </a:p>
          <a:p>
            <a:endParaRPr lang="en-US" altLang="en-US" dirty="0"/>
          </a:p>
          <a:p>
            <a:r>
              <a:rPr lang="en-US" altLang="en-US" dirty="0"/>
              <a:t>Profits increase during the growth stage as promotion costs are spread over a large volume and as unit manufacturing costs decrease. The firm uses several strategies to sustain rapid market growth as long as possible:</a:t>
            </a:r>
          </a:p>
          <a:p>
            <a:endParaRPr lang="en-US" altLang="en-US" dirty="0"/>
          </a:p>
          <a:p>
            <a:pPr marL="171450" indent="-171450">
              <a:buFont typeface="Arial" panose="020B0604020202020204" pitchFamily="34" charset="0"/>
              <a:buChar char="•"/>
            </a:pPr>
            <a:r>
              <a:rPr lang="en-US" altLang="en-US" dirty="0"/>
              <a:t>Improving product quality</a:t>
            </a:r>
          </a:p>
          <a:p>
            <a:pPr marL="171450" indent="-171450">
              <a:buFont typeface="Arial" panose="020B0604020202020204" pitchFamily="34" charset="0"/>
              <a:buChar char="•"/>
            </a:pPr>
            <a:r>
              <a:rPr lang="en-US" altLang="en-US" dirty="0"/>
              <a:t>Adding new product features and models</a:t>
            </a:r>
          </a:p>
          <a:p>
            <a:pPr marL="171450" indent="-171450">
              <a:buFont typeface="Arial" panose="020B0604020202020204" pitchFamily="34" charset="0"/>
              <a:buChar char="•"/>
            </a:pPr>
            <a:r>
              <a:rPr lang="en-US" altLang="en-US" dirty="0"/>
              <a:t>Entering new market segments and new distribution channels</a:t>
            </a:r>
          </a:p>
          <a:p>
            <a:pPr marL="171450" indent="-171450">
              <a:buFont typeface="Arial" panose="020B0604020202020204" pitchFamily="34" charset="0"/>
              <a:buChar char="•"/>
            </a:pPr>
            <a:r>
              <a:rPr lang="en-US" altLang="en-US" dirty="0"/>
              <a:t>Shifting some advertising from awareness to building product conviction and purchase</a:t>
            </a:r>
          </a:p>
          <a:p>
            <a:pPr marL="171450" indent="-171450">
              <a:buFont typeface="Arial" panose="020B0604020202020204" pitchFamily="34" charset="0"/>
              <a:buChar char="•"/>
            </a:pPr>
            <a:r>
              <a:rPr lang="en-US" altLang="en-US" dirty="0"/>
              <a:t>Lowering prices at the right time to attract more buyers</a:t>
            </a:r>
          </a:p>
          <a:p>
            <a:endParaRPr lang="en-US" altLang="en-US" dirty="0"/>
          </a:p>
          <a:p>
            <a:r>
              <a:rPr lang="en-US" altLang="en-US" dirty="0"/>
              <a:t>In the growth stage, the firm faces a trade-off between high market share and high current profit. By spending a lot of money on product improvement, promotion, and distribution, the company can capture a dominant position. In doing so, however, it gives up maximum current profit, which it hopes to make up in the next stage.</a:t>
            </a:r>
          </a:p>
          <a:p>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24</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altLang="en-US" dirty="0"/>
              <a:t>The </a:t>
            </a:r>
            <a:r>
              <a:rPr lang="en-US" altLang="en-US" b="1" dirty="0"/>
              <a:t>maturity stage </a:t>
            </a:r>
            <a:r>
              <a:rPr lang="en-US" altLang="en-US" dirty="0"/>
              <a:t>normally lasts longer than the previous stages, and it poses strong challenges to marketing management. Most products are in the maturity stage of the life cycle, and therefore most of marketing management deals with the mature product.</a:t>
            </a:r>
          </a:p>
          <a:p>
            <a:endParaRPr lang="en-US" altLang="en-US" dirty="0"/>
          </a:p>
          <a:p>
            <a:r>
              <a:rPr lang="en-US" altLang="en-US" dirty="0"/>
              <a:t>The slowdown in sales growth results in many producers with many products to sell. In turn, this overcapacity leads to greater competition and a drop in profit. Some of the weaker competitors start dropping out, and the industry eventually contains only well-established competitors.</a:t>
            </a:r>
          </a:p>
          <a:p>
            <a:endParaRPr lang="en-US" altLang="en-US" dirty="0"/>
          </a:p>
          <a:p>
            <a:r>
              <a:rPr lang="en-US" altLang="en-US" dirty="0"/>
              <a:t>Although many products in the mature stage appear to remain unchanged for long periods, most successful ones are actually evolving to meet changing consumer needs. Product managers should do more than simply ride along with or defend their mature products—a good offense is the best defense. </a:t>
            </a:r>
          </a:p>
          <a:p>
            <a:endParaRPr lang="en-US" altLang="en-US" dirty="0"/>
          </a:p>
          <a:p>
            <a:r>
              <a:rPr lang="en-US" altLang="en-US" dirty="0"/>
              <a:t>They should consider modifying the market, product offering, and marketing mix</a:t>
            </a:r>
            <a:r>
              <a:rPr lang="en-US" altLang="en-US" baseline="0" dirty="0"/>
              <a:t> as discussed on the next slide.</a:t>
            </a:r>
            <a:endParaRPr lang="en-US" altLang="en-US" dirty="0"/>
          </a:p>
          <a:p>
            <a:endParaRPr lang="en-US" altLang="en-US" dirty="0"/>
          </a:p>
          <a:p>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25</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sz="1200" b="0" kern="1200" dirty="0">
                <a:solidFill>
                  <a:schemeClr val="tx1"/>
                </a:solidFill>
                <a:effectLst/>
                <a:latin typeface="+mn-lt"/>
                <a:ea typeface="+mn-ea"/>
                <a:cs typeface="+mn-cs"/>
              </a:rPr>
              <a:t>Inspiring more usage: </a:t>
            </a:r>
            <a:r>
              <a:rPr lang="en-US" sz="1200" b="0" i="0" u="none" strike="noStrike" kern="1200" baseline="0" dirty="0">
                <a:solidFill>
                  <a:schemeClr val="tx1"/>
                </a:solidFill>
                <a:latin typeface="+mn-lt"/>
                <a:ea typeface="+mn-ea"/>
                <a:cs typeface="+mn-cs"/>
              </a:rPr>
              <a:t>Thanks to the “Quaker Up” campaign, 137-year-old Quaker now has a more contemporary appeal as a lifestyle</a:t>
            </a:r>
          </a:p>
          <a:p>
            <a:r>
              <a:rPr lang="en-US" sz="1200" b="0" i="0" u="none" strike="noStrike" kern="1200" baseline="0" dirty="0">
                <a:solidFill>
                  <a:schemeClr val="tx1"/>
                </a:solidFill>
                <a:latin typeface="+mn-lt"/>
                <a:ea typeface="+mn-ea"/>
                <a:cs typeface="+mn-cs"/>
              </a:rPr>
              <a:t>brand that helps give young families the fuel and energy needed to get through the day.</a:t>
            </a:r>
            <a:r>
              <a:rPr lang="en-US" sz="1200" b="0" i="0" u="none" strike="noStrike" kern="1200" baseline="0" dirty="0">
                <a:solidFill>
                  <a:schemeClr val="tx1"/>
                </a:solidFill>
                <a:latin typeface="+mn-lt"/>
                <a:ea typeface="ＭＳ Ｐゴシック" charset="-128"/>
                <a:cs typeface="+mn-cs"/>
              </a:rPr>
              <a:t> </a:t>
            </a:r>
            <a:r>
              <a:rPr lang="en-US" i="0" dirty="0">
                <a:ea typeface="ＭＳ Ｐゴシック" charset="-128"/>
              </a:rPr>
              <a:t>When</a:t>
            </a:r>
            <a:r>
              <a:rPr lang="en-US" i="0" baseline="0" dirty="0">
                <a:ea typeface="ＭＳ Ｐゴシック" charset="-128"/>
              </a:rPr>
              <a:t> </a:t>
            </a:r>
            <a:r>
              <a:rPr lang="en-US" i="1" baseline="0" dirty="0">
                <a:ea typeface="ＭＳ Ｐゴシック" charset="-128"/>
              </a:rPr>
              <a:t>m</a:t>
            </a:r>
            <a:r>
              <a:rPr lang="en-US" i="1" dirty="0">
                <a:ea typeface="ＭＳ Ｐゴシック" charset="-128"/>
              </a:rPr>
              <a:t>odifying the market</a:t>
            </a:r>
            <a:r>
              <a:rPr lang="en-US" i="0" dirty="0">
                <a:ea typeface="ＭＳ Ｐゴシック" charset="-128"/>
              </a:rPr>
              <a:t>,</a:t>
            </a:r>
            <a:r>
              <a:rPr lang="en-US" i="0" baseline="0" dirty="0">
                <a:ea typeface="ＭＳ Ｐゴシック" charset="-128"/>
              </a:rPr>
              <a:t> </a:t>
            </a:r>
            <a:r>
              <a:rPr lang="en-US" i="0" dirty="0">
                <a:ea typeface="ＭＳ Ｐゴシック" charset="-128"/>
              </a:rPr>
              <a:t>the company tries to increase consumption by finding new users and new market segments for its brands.</a:t>
            </a:r>
          </a:p>
          <a:p>
            <a:pPr>
              <a:defRPr/>
            </a:pPr>
            <a:endParaRPr lang="en-US" i="0" dirty="0">
              <a:ea typeface="ＭＳ Ｐゴシック" charset="-128"/>
            </a:endParaRPr>
          </a:p>
          <a:p>
            <a:pPr>
              <a:defRPr/>
            </a:pPr>
            <a:r>
              <a:rPr lang="en-US" i="1" dirty="0">
                <a:ea typeface="ＭＳ Ｐゴシック" charset="-128"/>
              </a:rPr>
              <a:t>Modifying the product </a:t>
            </a:r>
            <a:r>
              <a:rPr lang="en-US" i="0" dirty="0">
                <a:ea typeface="ＭＳ Ｐゴシック" charset="-128"/>
              </a:rPr>
              <a:t>involves changing characteristics such as quality, features, style, or packaging to attract new users and inspire more usage. The</a:t>
            </a:r>
            <a:r>
              <a:rPr lang="en-US" i="0" baseline="0" dirty="0">
                <a:ea typeface="ＭＳ Ｐゴシック" charset="-128"/>
              </a:rPr>
              <a:t> company</a:t>
            </a:r>
            <a:r>
              <a:rPr lang="en-US" i="0" dirty="0">
                <a:ea typeface="ＭＳ Ｐゴシック" charset="-128"/>
              </a:rPr>
              <a:t> can improve the product’s styling and attractiveness or improve the product’s quality and performance—durability, reliability, speed, and taste.</a:t>
            </a:r>
          </a:p>
          <a:p>
            <a:pPr>
              <a:defRPr/>
            </a:pPr>
            <a:endParaRPr lang="en-US" i="0" dirty="0">
              <a:ea typeface="ＭＳ Ｐゴシック" charset="-128"/>
            </a:endParaRPr>
          </a:p>
          <a:p>
            <a:pPr>
              <a:defRPr/>
            </a:pPr>
            <a:r>
              <a:rPr lang="en-US" b="0" i="1" dirty="0">
                <a:ea typeface="ＭＳ Ｐゴシック" charset="-128"/>
              </a:rPr>
              <a:t>Modifying the marketing mix</a:t>
            </a:r>
            <a:r>
              <a:rPr lang="en-US" b="0" i="1" baseline="0" dirty="0">
                <a:ea typeface="ＭＳ Ｐゴシック" charset="-128"/>
              </a:rPr>
              <a:t> </a:t>
            </a:r>
            <a:r>
              <a:rPr lang="en-US" i="0" baseline="0" dirty="0">
                <a:ea typeface="ＭＳ Ｐゴシック" charset="-128"/>
              </a:rPr>
              <a:t>involves </a:t>
            </a:r>
            <a:r>
              <a:rPr lang="en-US" i="0" dirty="0">
                <a:ea typeface="ＭＳ Ｐゴシック" charset="-128"/>
              </a:rPr>
              <a:t>improving sales by changing one or more marketing mix elements.</a:t>
            </a:r>
            <a:r>
              <a:rPr lang="en-US" i="0" baseline="0" dirty="0">
                <a:ea typeface="ＭＳ Ｐゴシック" charset="-128"/>
              </a:rPr>
              <a:t> </a:t>
            </a:r>
            <a:r>
              <a:rPr lang="en-US" i="0" dirty="0">
                <a:ea typeface="ＭＳ Ｐゴシック" charset="-128"/>
              </a:rPr>
              <a:t>The company can offer new or improved services to buyers. It can cut prices to attract new users and competitors’ customers. It can launch a better advertising campaign or use aggressive sales promotions—trade deals, cents-off, premiums, and contests. In addition to pricing and promotion, the company can also move into new marketing channels </a:t>
            </a:r>
            <a:r>
              <a:rPr lang="en-US" dirty="0">
                <a:ea typeface="ＭＳ Ｐゴシック" charset="-128"/>
              </a:rPr>
              <a:t>to help serve new users.</a:t>
            </a:r>
          </a:p>
        </p:txBody>
      </p:sp>
    </p:spTree>
    <p:extLst>
      <p:ext uri="{BB962C8B-B14F-4D97-AF65-F5344CB8AC3E}">
        <p14:creationId xmlns:p14="http://schemas.microsoft.com/office/powerpoint/2010/main" val="30614304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26</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altLang="en-US" dirty="0"/>
              <a:t>The sales of most product forms and brands eventually dip. The decline may be slow, as in the cases of stamps and oatmeal cereal, or rapid, as in the case of VHS tapes. Sales may plunge to zero, or they may drop to a low level where they continue for many years. This is the </a:t>
            </a:r>
            <a:r>
              <a:rPr lang="en-US" altLang="en-US" b="1" dirty="0"/>
              <a:t>decline stage</a:t>
            </a:r>
            <a:r>
              <a:rPr lang="en-US" altLang="en-US" dirty="0"/>
              <a:t>. Sales decline for many reasons, including technological advances, shifts in consumer tastes, and increased competition. </a:t>
            </a:r>
          </a:p>
          <a:p>
            <a:endParaRPr lang="en-US" altLang="en-US" dirty="0"/>
          </a:p>
          <a:p>
            <a:r>
              <a:rPr lang="en-US" altLang="en-US" dirty="0"/>
              <a:t>Carrying a weak product can be very costly to a firm, and not just in profit terms. There are many hidden costs. A weak product may take up too much time and resources that might be better used to make “healthy” products more profitable,</a:t>
            </a:r>
            <a:r>
              <a:rPr lang="en-US" altLang="en-US" baseline="0" dirty="0"/>
              <a:t> </a:t>
            </a:r>
            <a:r>
              <a:rPr lang="en-US" altLang="en-US" dirty="0"/>
              <a:t>and a</a:t>
            </a:r>
            <a:r>
              <a:rPr lang="en-US" altLang="en-US" baseline="0" dirty="0"/>
              <a:t> </a:t>
            </a:r>
            <a:r>
              <a:rPr lang="en-US" altLang="en-US" dirty="0"/>
              <a:t>product’s failing reputation can cause customer concerns about the company and its other products. The biggest cost may well lie in the future. Keeping weak products delays the search for replacements, creates a lopsided product mix, hurts current profits, and weakens the company’s foothold on the future.</a:t>
            </a:r>
          </a:p>
          <a:p>
            <a:endParaRPr lang="en-US" altLang="en-US" dirty="0"/>
          </a:p>
          <a:p>
            <a:r>
              <a:rPr lang="en-US" altLang="en-US" dirty="0"/>
              <a:t>For these reasons, compan</a:t>
            </a:r>
            <a:r>
              <a:rPr lang="en-US" altLang="en-US" b="0" dirty="0"/>
              <a:t>ies must identify products in the decline stage and decide whether to maintain, harvest, or drop them. Management may decide to </a:t>
            </a:r>
            <a:r>
              <a:rPr lang="en-US" altLang="en-US" b="0" i="1" dirty="0"/>
              <a:t>maintain</a:t>
            </a:r>
            <a:r>
              <a:rPr lang="en-US" altLang="en-US" b="0" dirty="0"/>
              <a:t> its brand, repositioning or reinvigorating it in hopes of moving it back into the growth stage of the product life cycle. Management may decide to </a:t>
            </a:r>
            <a:r>
              <a:rPr lang="en-US" altLang="en-US" b="0" i="1" dirty="0"/>
              <a:t>harvest</a:t>
            </a:r>
            <a:r>
              <a:rPr lang="en-US" altLang="en-US" b="0" dirty="0"/>
              <a:t> the product, which means reducing various costs (plant and equipment, maintenance, R&amp;D, advertising, sales force), hoping that sales hold up. Finally, management may decide to </a:t>
            </a:r>
            <a:r>
              <a:rPr lang="en-US" altLang="en-US" b="0" i="1" dirty="0"/>
              <a:t>drop</a:t>
            </a:r>
            <a:r>
              <a:rPr lang="en-US" altLang="en-US" b="0" dirty="0"/>
              <a:t> the product </a:t>
            </a:r>
            <a:r>
              <a:rPr lang="en-US" altLang="en-US" dirty="0"/>
              <a:t>from its line. The company can sell the product to another firm or simply liquidate it at salvage value. If the company plans to find a buyer, it will not want to run down the product through harvesting.</a:t>
            </a:r>
          </a:p>
          <a:p>
            <a:endParaRPr lang="en-US" altLang="en-US" dirty="0"/>
          </a:p>
          <a:p>
            <a:r>
              <a:rPr lang="en-US" altLang="en-US" dirty="0"/>
              <a:t> On the next two slides, Table 9.2 summarizes the key characteristics of each stage of the PLC. The table also lists the marketing objectives and strategies for each stage.</a:t>
            </a:r>
          </a:p>
        </p:txBody>
      </p:sp>
    </p:spTree>
    <p:extLst>
      <p:ext uri="{BB962C8B-B14F-4D97-AF65-F5344CB8AC3E}">
        <p14:creationId xmlns:p14="http://schemas.microsoft.com/office/powerpoint/2010/main" val="30614304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27</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28</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ar-SA" altLang="en-US" dirty="0" smtClean="0"/>
              <a:t>مكمل للجدول اللي قبله، اول شي الانتردكشن و و </a:t>
            </a:r>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bwMode="auto">
          <a:noFill/>
          <a:ln>
            <a:miter lim="800000"/>
            <a:headEnd/>
            <a:tailEnd/>
          </a:ln>
        </p:spPr>
        <p:txBody>
          <a:bodyPr/>
          <a:lstStyle/>
          <a:p>
            <a:fld id="{EFB05278-0ACB-4DE5-84A4-C63BC4CA7DEB}" type="slidenum">
              <a:rPr lang="en-US" smtClean="0">
                <a:latin typeface="Calibri" pitchFamily="34" charset="0"/>
                <a:ea typeface="ヒラギノ角ゴ Pro W3"/>
                <a:cs typeface="ヒラギノ角ゴ Pro W3"/>
              </a:rPr>
              <a:pPr/>
              <a:t>3</a:t>
            </a:fld>
            <a:endParaRPr lang="en-US" dirty="0">
              <a:latin typeface="Calibri" pitchFamily="34" charset="0"/>
              <a:ea typeface="ヒラギノ角ゴ Pro W3"/>
              <a:cs typeface="ヒラギノ角ゴ Pro W3"/>
            </a:endParaRPr>
          </a:p>
        </p:txBody>
      </p:sp>
      <p:sp>
        <p:nvSpPr>
          <p:cNvPr id="17410"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7411" name="Rectangle 3"/>
          <p:cNvSpPr>
            <a:spLocks noGrp="1" noChangeArrowheads="1"/>
          </p:cNvSpPr>
          <p:nvPr>
            <p:ph type="body" idx="1"/>
          </p:nvPr>
        </p:nvSpPr>
        <p:spPr bwMode="auto">
          <a:noFill/>
        </p:spPr>
        <p:txBody>
          <a:bodyPr/>
          <a:lstStyle/>
          <a:p>
            <a:endParaRPr lang="en-US" dirty="0"/>
          </a:p>
        </p:txBody>
      </p:sp>
    </p:spTree>
    <p:extLst>
      <p:ext uri="{BB962C8B-B14F-4D97-AF65-F5344CB8AC3E}">
        <p14:creationId xmlns:p14="http://schemas.microsoft.com/office/powerpoint/2010/main" val="34982845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4</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sz="1200" kern="1200" dirty="0">
                <a:solidFill>
                  <a:schemeClr val="tx1"/>
                </a:solidFill>
                <a:effectLst/>
                <a:latin typeface="+mn-lt"/>
                <a:ea typeface="+mn-ea"/>
                <a:cs typeface="+mn-cs"/>
              </a:rPr>
              <a:t>A firm can obtain new products in two ways: through</a:t>
            </a:r>
            <a:r>
              <a:rPr lang="en-US" sz="1200" kern="1200" baseline="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acquisition </a:t>
            </a:r>
            <a:r>
              <a:rPr lang="en-US" sz="1200" i="0" kern="1200" dirty="0">
                <a:solidFill>
                  <a:schemeClr val="tx1"/>
                </a:solidFill>
                <a:effectLst/>
                <a:latin typeface="+mn-lt"/>
                <a:ea typeface="+mn-ea"/>
                <a:cs typeface="+mn-cs"/>
              </a:rPr>
              <a:t>or through </a:t>
            </a:r>
            <a:r>
              <a:rPr lang="en-US" sz="1200" i="1" kern="1200" dirty="0">
                <a:solidFill>
                  <a:schemeClr val="tx1"/>
                </a:solidFill>
                <a:effectLst/>
                <a:latin typeface="+mn-lt"/>
                <a:ea typeface="+mn-ea"/>
                <a:cs typeface="+mn-cs"/>
              </a:rPr>
              <a:t>new product</a:t>
            </a:r>
            <a:r>
              <a:rPr lang="en-US" sz="1200" i="1" kern="1200" baseline="0" dirty="0">
                <a:solidFill>
                  <a:schemeClr val="tx1"/>
                </a:solidFill>
                <a:effectLst/>
                <a:latin typeface="+mn-lt"/>
                <a:ea typeface="+mn-ea"/>
                <a:cs typeface="+mn-cs"/>
              </a:rPr>
              <a:t> development</a:t>
            </a:r>
            <a:r>
              <a:rPr lang="en-US" sz="1200" i="0" kern="1200" baseline="0" dirty="0">
                <a:solidFill>
                  <a:schemeClr val="tx1"/>
                </a:solidFill>
                <a:effectLst/>
                <a:latin typeface="+mn-lt"/>
                <a:ea typeface="+mn-ea"/>
                <a:cs typeface="+mn-cs"/>
              </a:rPr>
              <a:t> efforts.</a:t>
            </a:r>
            <a:r>
              <a:rPr lang="en-US" sz="1200" kern="1200" dirty="0">
                <a:solidFill>
                  <a:schemeClr val="tx1"/>
                </a:solidFill>
                <a:effectLst/>
                <a:latin typeface="+mn-lt"/>
                <a:ea typeface="+mn-ea"/>
                <a:cs typeface="+mn-cs"/>
              </a:rPr>
              <a:t> In this chapter, we concentrate</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on new</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product development.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New products are important to both customers and the marketers who serve them: They bring new solutions and variety to customers’ lives, and they are a key source of growth for companies. In today’s fast-changing environment, many companies rely on new products for the majority of their growth. </a:t>
            </a:r>
            <a:endParaRPr lang="en-US" sz="1200" kern="1200" baseline="300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Yet innovation can be very expensive and very risky. </a:t>
            </a:r>
            <a:r>
              <a:rPr lang="en-US" sz="1200" b="0" i="0" u="none" strike="noStrike" kern="1200" baseline="0" dirty="0">
                <a:solidFill>
                  <a:schemeClr val="tx1"/>
                </a:solidFill>
                <a:latin typeface="+mn-lt"/>
                <a:ea typeface="+mn-ea"/>
                <a:cs typeface="+mn-cs"/>
              </a:rPr>
              <a:t>By one estimate, 66 percent of all new products introduced by established companies fail within two years.</a:t>
            </a:r>
            <a:r>
              <a:rPr lang="en-US" sz="1200" kern="1200" dirty="0">
                <a:solidFill>
                  <a:schemeClr val="tx1"/>
                </a:solidFill>
                <a:effectLst/>
                <a:latin typeface="+mn-lt"/>
                <a:ea typeface="+mn-ea"/>
                <a:cs typeface="+mn-cs"/>
              </a:rPr>
              <a:t> Why do so many new products fail? There are several reasons: overestimated market size, poor product design, or incorrect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positioning, timing, pricing, or advertising.</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 companies face a problem: They must develop new products, but the odds weigh heavily against success. To create successful new products, a company must understand its consumers, markets, and competitors and develop products that deliver superior value to customers.</a:t>
            </a:r>
          </a:p>
        </p:txBody>
      </p:sp>
    </p:spTree>
    <p:extLst>
      <p:ext uri="{BB962C8B-B14F-4D97-AF65-F5344CB8AC3E}">
        <p14:creationId xmlns:p14="http://schemas.microsoft.com/office/powerpoint/2010/main" val="3061430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bwMode="auto">
          <a:noFill/>
          <a:ln>
            <a:miter lim="800000"/>
            <a:headEnd/>
            <a:tailEnd/>
          </a:ln>
        </p:spPr>
        <p:txBody>
          <a:bodyPr/>
          <a:lstStyle/>
          <a:p>
            <a:fld id="{EFB05278-0ACB-4DE5-84A4-C63BC4CA7DEB}" type="slidenum">
              <a:rPr lang="en-US" smtClean="0">
                <a:latin typeface="Calibri" pitchFamily="34" charset="0"/>
                <a:ea typeface="ヒラギノ角ゴ Pro W3"/>
                <a:cs typeface="ヒラギノ角ゴ Pro W3"/>
              </a:rPr>
              <a:pPr/>
              <a:t>5</a:t>
            </a:fld>
            <a:endParaRPr lang="en-US" dirty="0">
              <a:latin typeface="Calibri" pitchFamily="34" charset="0"/>
              <a:ea typeface="ヒラギノ角ゴ Pro W3"/>
              <a:cs typeface="ヒラギノ角ゴ Pro W3"/>
            </a:endParaRPr>
          </a:p>
        </p:txBody>
      </p:sp>
      <p:sp>
        <p:nvSpPr>
          <p:cNvPr id="17410"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7411" name="Rectangle 3"/>
          <p:cNvSpPr>
            <a:spLocks noGrp="1" noChangeArrowheads="1"/>
          </p:cNvSpPr>
          <p:nvPr>
            <p:ph type="body" idx="1"/>
          </p:nvPr>
        </p:nvSpPr>
        <p:spPr bwMode="auto">
          <a:noFill/>
        </p:spPr>
        <p:txBody>
          <a:bodyPr/>
          <a:lstStyle/>
          <a:p>
            <a:endParaRPr lang="en-US" dirty="0"/>
          </a:p>
        </p:txBody>
      </p:sp>
    </p:spTree>
    <p:extLst>
      <p:ext uri="{BB962C8B-B14F-4D97-AF65-F5344CB8AC3E}">
        <p14:creationId xmlns:p14="http://schemas.microsoft.com/office/powerpoint/2010/main" val="34982845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6</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altLang="en-US" dirty="0"/>
              <a:t>A company must carry out strong new product planning and set up a systematic, customer-driven new product development process for finding and growing new products.  Figure 9.1 shows the eight major steps in the process.</a:t>
            </a:r>
          </a:p>
          <a:p>
            <a:endParaRPr lang="en-US" altLang="en-US" dirty="0"/>
          </a:p>
          <a:p>
            <a:r>
              <a:rPr lang="en-US" altLang="en-US" b="1" dirty="0"/>
              <a:t>Product Ideas </a:t>
            </a:r>
          </a:p>
          <a:p>
            <a:r>
              <a:rPr lang="en-US" sz="1200" b="0" i="0" u="none" strike="noStrike" kern="1200" baseline="0" dirty="0">
                <a:solidFill>
                  <a:schemeClr val="tx1"/>
                </a:solidFill>
                <a:latin typeface="+mn-lt"/>
                <a:ea typeface="+mn-ea"/>
                <a:cs typeface="+mn-cs"/>
              </a:rPr>
              <a:t>New product development starts with good new product ideas—lots of them. For example, Cisco’s I-Prize crowdsourcing challenge</a:t>
            </a:r>
          </a:p>
          <a:p>
            <a:r>
              <a:rPr lang="en-US" sz="1200" b="0" i="0" u="none" strike="noStrike" kern="1200" baseline="0" dirty="0">
                <a:solidFill>
                  <a:schemeClr val="tx1"/>
                </a:solidFill>
                <a:latin typeface="+mn-lt"/>
                <a:ea typeface="+mn-ea"/>
                <a:cs typeface="+mn-cs"/>
              </a:rPr>
              <a:t>attracted 824 ideas from 2,900 innovators representing more than 156 countries.</a:t>
            </a:r>
          </a:p>
          <a:p>
            <a:endParaRPr lang="en-US"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Development</a:t>
            </a:r>
          </a:p>
          <a:p>
            <a:r>
              <a:rPr lang="en-US" sz="1200" b="0" i="0" u="none" strike="noStrike" kern="1200" baseline="0" dirty="0">
                <a:solidFill>
                  <a:schemeClr val="tx1"/>
                </a:solidFill>
                <a:latin typeface="+mn-lt"/>
                <a:ea typeface="+mn-ea"/>
                <a:cs typeface="+mn-cs"/>
              </a:rPr>
              <a:t>The remaining steps reduce the number of ideas and develop only the best ones into profitable products. Of the 824 ideas from Cisco’s I-Prize challenge, only a handful are being developed.</a:t>
            </a:r>
            <a:endParaRPr lang="en-US" altLang="en-US" sz="1200" b="0" i="0" u="none" strike="noStrike" kern="1200" baseline="0" dirty="0">
              <a:solidFill>
                <a:schemeClr val="tx1"/>
              </a:solidFill>
              <a:latin typeface="+mn-lt"/>
              <a:ea typeface="+mn-ea"/>
              <a:cs typeface="+mn-cs"/>
            </a:endParaRPr>
          </a:p>
          <a:p>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7</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altLang="en-US" b="1" dirty="0"/>
              <a:t>Product quality</a:t>
            </a:r>
            <a:r>
              <a:rPr lang="en-US" altLang="en-US" dirty="0"/>
              <a:t> is one of the marketer’s major positioning tools. Quality affects product or service performance; thus, it is closely linked to customer value and satisfaction. In the narrowest sense, quality can be defined as “freedom from defects.” But most marketers go beyond this narrow definition. Instead, they define quality in terms of creating customer value and satisfaction. </a:t>
            </a:r>
          </a:p>
          <a:p>
            <a:endParaRPr lang="en-US" altLang="en-US" i="1" dirty="0"/>
          </a:p>
          <a:p>
            <a:r>
              <a:rPr lang="en-US" altLang="en-US" i="1" dirty="0"/>
              <a:t>Total quality management</a:t>
            </a:r>
            <a:r>
              <a:rPr lang="en-US" altLang="en-US" dirty="0"/>
              <a:t> (</a:t>
            </a:r>
            <a:r>
              <a:rPr lang="en-US" altLang="en-US" i="1" dirty="0"/>
              <a:t>TQM</a:t>
            </a:r>
            <a:r>
              <a:rPr lang="en-US" altLang="en-US" dirty="0"/>
              <a:t>) is an approach in which all of the company’s people are involved in constantly improving the quality of products, services, and business processes.. </a:t>
            </a:r>
          </a:p>
          <a:p>
            <a:endParaRPr lang="en-US" altLang="en-US" dirty="0"/>
          </a:p>
          <a:p>
            <a:r>
              <a:rPr lang="en-US" altLang="en-US" dirty="0"/>
              <a:t>Today, companies are taking a </a:t>
            </a:r>
            <a:r>
              <a:rPr lang="en-US" altLang="en-US" i="1" dirty="0"/>
              <a:t>return-on-quality</a:t>
            </a:r>
            <a:r>
              <a:rPr lang="en-US" altLang="en-US" dirty="0"/>
              <a:t> approach, viewing quality as an investment and holding quality efforts accountable for bottom-line results.</a:t>
            </a:r>
          </a:p>
          <a:p>
            <a:endParaRPr lang="en-US" altLang="en-US" dirty="0"/>
          </a:p>
          <a:p>
            <a:r>
              <a:rPr lang="en-US" altLang="en-US" dirty="0"/>
              <a:t>Product quality has two dimensions: level and consistency. In developing a product, the marketer must first choose a </a:t>
            </a:r>
            <a:r>
              <a:rPr lang="en-US" altLang="en-US" i="1" dirty="0"/>
              <a:t>quality level</a:t>
            </a:r>
            <a:r>
              <a:rPr lang="en-US" altLang="en-US" dirty="0"/>
              <a:t> that will support the product’s positioning. Here, product quality means </a:t>
            </a:r>
            <a:r>
              <a:rPr lang="en-US" altLang="en-US" i="1" dirty="0"/>
              <a:t>performance quality</a:t>
            </a:r>
            <a:r>
              <a:rPr lang="en-US" altLang="en-US" dirty="0"/>
              <a:t>—the product’s ability to perform its functions. </a:t>
            </a:r>
          </a:p>
          <a:p>
            <a:endParaRPr lang="en-US" altLang="en-US" dirty="0"/>
          </a:p>
          <a:p>
            <a:r>
              <a:rPr lang="en-US" altLang="en-US" dirty="0"/>
              <a:t>Beyond quality level, high quality also can mean high levels of quality consistency. Here, product quality means </a:t>
            </a:r>
            <a:r>
              <a:rPr lang="en-US" altLang="en-US" i="1" dirty="0"/>
              <a:t>conformance quality</a:t>
            </a:r>
            <a:r>
              <a:rPr lang="en-US" altLang="en-US" dirty="0"/>
              <a:t>—freedom from defects and </a:t>
            </a:r>
            <a:r>
              <a:rPr lang="en-US" altLang="en-US" i="1" dirty="0"/>
              <a:t>consistency</a:t>
            </a:r>
            <a:r>
              <a:rPr lang="en-US" altLang="en-US" dirty="0"/>
              <a:t> in delivering a targeted level of performance. All companies should strive for high levels of conformance quality. </a:t>
            </a:r>
          </a:p>
        </p:txBody>
      </p:sp>
    </p:spTree>
    <p:extLst>
      <p:ext uri="{BB962C8B-B14F-4D97-AF65-F5344CB8AC3E}">
        <p14:creationId xmlns:p14="http://schemas.microsoft.com/office/powerpoint/2010/main" val="3061430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8</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Internal Idea Sources</a:t>
            </a:r>
          </a:p>
          <a:p>
            <a:r>
              <a:rPr lang="en-US" sz="1200" kern="1200" dirty="0">
                <a:solidFill>
                  <a:schemeClr val="tx1"/>
                </a:solidFill>
                <a:effectLst/>
                <a:latin typeface="+mn-lt"/>
                <a:ea typeface="+mn-ea"/>
                <a:cs typeface="+mn-cs"/>
              </a:rPr>
              <a:t>Using </a:t>
            </a:r>
            <a:r>
              <a:rPr lang="en-US" sz="1200" i="1" kern="1200" dirty="0">
                <a:solidFill>
                  <a:schemeClr val="tx1"/>
                </a:solidFill>
                <a:effectLst/>
                <a:latin typeface="+mn-lt"/>
                <a:ea typeface="+mn-ea"/>
                <a:cs typeface="+mn-cs"/>
              </a:rPr>
              <a:t>internal sources</a:t>
            </a:r>
            <a:r>
              <a:rPr lang="en-US" sz="1200" kern="1200" dirty="0">
                <a:solidFill>
                  <a:schemeClr val="tx1"/>
                </a:solidFill>
                <a:effectLst/>
                <a:latin typeface="+mn-lt"/>
                <a:ea typeface="+mn-ea"/>
                <a:cs typeface="+mn-cs"/>
              </a:rPr>
              <a:t>, the company can find new ideas through formal R&amp;D, however, only 33 percent of companies surveyed rated traditional R&amp;D as a leading source of innovation ideas.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Thus, beyond its internal R&amp;D process, a company can pick the brains of its own  people—executives, salespeople, scientists, engineers, and manufacturing staff. Many companies have developed successful internal social networks and </a:t>
            </a:r>
            <a:r>
              <a:rPr lang="en-US" sz="1200" i="1" kern="1200" dirty="0" err="1">
                <a:solidFill>
                  <a:schemeClr val="tx1"/>
                </a:solidFill>
                <a:effectLst/>
                <a:latin typeface="+mn-lt"/>
                <a:ea typeface="+mn-ea"/>
                <a:cs typeface="+mn-cs"/>
              </a:rPr>
              <a:t>intrapreneurial</a:t>
            </a:r>
            <a:r>
              <a:rPr lang="en-US" sz="1200" kern="1200" dirty="0">
                <a:solidFill>
                  <a:schemeClr val="tx1"/>
                </a:solidFill>
                <a:effectLst/>
                <a:latin typeface="+mn-lt"/>
                <a:ea typeface="+mn-ea"/>
                <a:cs typeface="+mn-cs"/>
              </a:rPr>
              <a:t> programs that encourage employees to develop new product ideas. For example, Google’s Innovation Time-Off program</a:t>
            </a:r>
            <a:r>
              <a:rPr lang="en-US" sz="1200" kern="1200" baseline="0" dirty="0">
                <a:solidFill>
                  <a:schemeClr val="tx1"/>
                </a:solidFill>
                <a:effectLst/>
                <a:latin typeface="+mn-lt"/>
                <a:ea typeface="+mn-ea"/>
                <a:cs typeface="+mn-cs"/>
              </a:rPr>
              <a:t> and </a:t>
            </a:r>
            <a:r>
              <a:rPr lang="en-US" sz="1200" kern="1200" dirty="0">
                <a:solidFill>
                  <a:schemeClr val="tx1"/>
                </a:solidFill>
                <a:effectLst/>
                <a:latin typeface="+mn-lt"/>
                <a:ea typeface="+mn-ea"/>
                <a:cs typeface="+mn-cs"/>
              </a:rPr>
              <a:t> 3M’s Dream Days encourage employees to spend a portion of their working time on their own projects, resulting in many other successful products.</a:t>
            </a:r>
            <a:endParaRPr lang="en-US" sz="1200" kern="1200" baseline="300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Tech companies such as Facebook and Twitter sponsor periodic “</a:t>
            </a:r>
            <a:r>
              <a:rPr lang="en-US" sz="1200" kern="1200" dirty="0" err="1">
                <a:solidFill>
                  <a:schemeClr val="tx1"/>
                </a:solidFill>
                <a:effectLst/>
                <a:latin typeface="+mn-lt"/>
                <a:ea typeface="+mn-ea"/>
                <a:cs typeface="+mn-cs"/>
              </a:rPr>
              <a:t>hackathons</a:t>
            </a:r>
            <a:r>
              <a:rPr lang="en-US" sz="1200" kern="1200" dirty="0">
                <a:solidFill>
                  <a:schemeClr val="tx1"/>
                </a:solidFill>
                <a:effectLst/>
                <a:latin typeface="+mn-lt"/>
                <a:ea typeface="+mn-ea"/>
                <a:cs typeface="+mn-cs"/>
              </a:rPr>
              <a:t>,” in which employees take a day or a week away from their day-to-day work to develop new ideas. LinkedIn, the 250-million-member professional social media network, holds monthly “</a:t>
            </a:r>
            <a:r>
              <a:rPr lang="en-US" sz="1200" kern="1200" dirty="0" err="1">
                <a:solidFill>
                  <a:schemeClr val="tx1"/>
                </a:solidFill>
                <a:effectLst/>
                <a:latin typeface="+mn-lt"/>
                <a:ea typeface="+mn-ea"/>
                <a:cs typeface="+mn-cs"/>
              </a:rPr>
              <a:t>hackdays</a:t>
            </a:r>
            <a:r>
              <a:rPr lang="en-US" sz="1200" kern="1200" dirty="0">
                <a:solidFill>
                  <a:schemeClr val="tx1"/>
                </a:solidFill>
                <a:effectLst/>
                <a:latin typeface="+mn-lt"/>
                <a:ea typeface="+mn-ea"/>
                <a:cs typeface="+mn-cs"/>
              </a:rPr>
              <a:t>” and encourages employees to work on whatever they want that will benefit the company.</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External Idea Sources</a:t>
            </a:r>
          </a:p>
          <a:p>
            <a:r>
              <a:rPr lang="en-US" sz="1200" kern="1200" dirty="0">
                <a:solidFill>
                  <a:schemeClr val="tx1"/>
                </a:solidFill>
                <a:effectLst/>
                <a:latin typeface="+mn-lt"/>
                <a:ea typeface="+mn-ea"/>
                <a:cs typeface="+mn-cs"/>
              </a:rPr>
              <a:t>Distributors are close to the market and can pass along information about consumer problems and new product possibilities. Suppliers can tell the company about new concepts, techniques, and materials that can be used to develop new products. </a:t>
            </a:r>
            <a:r>
              <a:rPr lang="en-US" sz="1200" kern="1200" dirty="0" err="1">
                <a:solidFill>
                  <a:schemeClr val="tx1"/>
                </a:solidFill>
                <a:effectLst/>
                <a:latin typeface="+mn-lt"/>
                <a:ea typeface="+mn-ea"/>
                <a:cs typeface="+mn-cs"/>
              </a:rPr>
              <a:t>Walmart</a:t>
            </a:r>
            <a:r>
              <a:rPr lang="en-US" sz="1200" kern="1200" dirty="0">
                <a:solidFill>
                  <a:schemeClr val="tx1"/>
                </a:solidFill>
                <a:effectLst/>
                <a:latin typeface="+mn-lt"/>
                <a:ea typeface="+mn-ea"/>
                <a:cs typeface="+mn-cs"/>
              </a:rPr>
              <a:t> invites its thousands of would-be suppliers to submit product ideas and supporting videos through its “Get on the Shelf” program and then invites its customers to vote  for the products they’d most like to see on shelves. </a:t>
            </a:r>
            <a:endParaRPr lang="en-US" sz="1200" kern="1200" baseline="300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Competitors</a:t>
            </a:r>
            <a:r>
              <a:rPr lang="en-US" sz="1200" kern="1200" dirty="0">
                <a:solidFill>
                  <a:schemeClr val="tx1"/>
                </a:solidFill>
                <a:effectLst/>
                <a:latin typeface="+mn-lt"/>
                <a:ea typeface="+mn-ea"/>
                <a:cs typeface="+mn-cs"/>
              </a:rPr>
              <a:t> are another important source. Companies watch competitors’ ads to get clues about their new products. They buy competing new products, take them apart to see how they work, analyze their sales, and decide whether they should bring out a new product of their own. Other idea sources include trade magazines, shows, web sites, and seminars; government agencies; advertising agencies; marketing research firms; university and commercial laboratories; and inventors.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Perhaps the most important sources of new product ideas are </a:t>
            </a:r>
            <a:r>
              <a:rPr lang="en-US" sz="1200" i="1" kern="1200" dirty="0">
                <a:solidFill>
                  <a:schemeClr val="tx1"/>
                </a:solidFill>
                <a:effectLst/>
                <a:latin typeface="+mn-lt"/>
                <a:ea typeface="+mn-ea"/>
                <a:cs typeface="+mn-cs"/>
              </a:rPr>
              <a:t>customers</a:t>
            </a:r>
            <a:r>
              <a:rPr lang="en-US" sz="1200" kern="1200" dirty="0">
                <a:solidFill>
                  <a:schemeClr val="tx1"/>
                </a:solidFill>
                <a:effectLst/>
                <a:latin typeface="+mn-lt"/>
                <a:ea typeface="+mn-ea"/>
                <a:cs typeface="+mn-cs"/>
              </a:rPr>
              <a:t> themselves. The company can analyze customer questions and complaints to find new products that better solve consumer problems. Or it can invite customers to share suggestions and ideas. For example, the LEGO CUUSOO web site invites users to submit ideas for “the LEGO set of their dreams” and to vote for other users’ ideas. Ideas supported by 10,000 votes are reviewed internally with a chance of being put into production. </a:t>
            </a:r>
            <a:endParaRPr lang="en-US" dirty="0">
              <a:ea typeface="ＭＳ Ｐゴシック" charset="-128"/>
            </a:endParaRPr>
          </a:p>
        </p:txBody>
      </p:sp>
    </p:spTree>
    <p:extLst>
      <p:ext uri="{BB962C8B-B14F-4D97-AF65-F5344CB8AC3E}">
        <p14:creationId xmlns:p14="http://schemas.microsoft.com/office/powerpoint/2010/main" val="3061430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ln>
            <a:miter lim="800000"/>
            <a:headEnd/>
            <a:tailEnd/>
          </a:ln>
        </p:spPr>
        <p:txBody>
          <a:bodyPr/>
          <a:lstStyle/>
          <a:p>
            <a:fld id="{21369FB5-585D-4FD3-97DB-28D88A2CD41D}" type="slidenum">
              <a:rPr lang="en-US" smtClean="0">
                <a:latin typeface="Calibri" pitchFamily="34" charset="0"/>
                <a:ea typeface="ヒラギノ角ゴ Pro W3"/>
                <a:cs typeface="ヒラギノ角ゴ Pro W3"/>
              </a:rPr>
              <a:pPr/>
              <a:t>9</a:t>
            </a:fld>
            <a:endParaRPr lang="en-US" dirty="0">
              <a:latin typeface="Calibri" pitchFamily="34" charset="0"/>
              <a:ea typeface="ヒラギノ角ゴ Pro W3"/>
              <a:cs typeface="ヒラギノ角ゴ Pro W3"/>
            </a:endParaRPr>
          </a:p>
        </p:txBody>
      </p:sp>
      <p:sp>
        <p:nvSpPr>
          <p:cNvPr id="25602"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25603" name="Rectangle 3"/>
          <p:cNvSpPr>
            <a:spLocks noGrp="1" noChangeArrowheads="1"/>
          </p:cNvSpPr>
          <p:nvPr>
            <p:ph type="body" idx="1"/>
          </p:nvPr>
        </p:nvSpPr>
        <p:spPr bwMode="auto">
          <a:noFill/>
        </p:spPr>
        <p:txBody>
          <a:bodyPr/>
          <a:lstStyle/>
          <a:p>
            <a:r>
              <a:rPr lang="en-US" sz="1200" kern="1200" dirty="0">
                <a:solidFill>
                  <a:schemeClr val="tx1"/>
                </a:solidFill>
                <a:effectLst/>
                <a:latin typeface="+mn-lt"/>
                <a:ea typeface="+mn-ea"/>
                <a:cs typeface="+mn-cs"/>
              </a:rPr>
              <a:t>Tapping into a breadth of sources—both inside and outside the company—can produce unexpected and powerful new ideas.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Crowdsourcing can produce a flood of innovative ideas. In fact, opening the floodgates to anyone and everyone can overwhelm the company with ideas—some good and some bad.</a:t>
            </a:r>
            <a:endParaRPr lang="en-US" altLang="en-US" dirty="0"/>
          </a:p>
          <a:p>
            <a:endParaRPr lang="en-US" altLang="en-US" dirty="0"/>
          </a:p>
          <a:p>
            <a:r>
              <a:rPr lang="en-US" altLang="en-US" dirty="0"/>
              <a:t>Truly innovative companies don’t rely only on one source or another for new product ideas. Instead, they develop extensive innovation networks that capture ideas and inspiration from every possible source, from employees and customers to outside innovators and multiple points beyond.</a:t>
            </a:r>
          </a:p>
          <a:p>
            <a:endParaRPr lang="en-US" altLang="en-US" dirty="0"/>
          </a:p>
        </p:txBody>
      </p:sp>
    </p:spTree>
    <p:extLst>
      <p:ext uri="{BB962C8B-B14F-4D97-AF65-F5344CB8AC3E}">
        <p14:creationId xmlns:p14="http://schemas.microsoft.com/office/powerpoint/2010/main" val="3061430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929869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dirty="0"/>
          </a:p>
        </p:txBody>
      </p:sp>
      <p:sp>
        <p:nvSpPr>
          <p:cNvPr id="7"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652982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140887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a:lvl1pPr>
            <a:lvl2pPr>
              <a:defRPr b="0"/>
            </a:lvl2pPr>
            <a:lvl3pPr>
              <a:defRPr b="0"/>
            </a:lvl3pPr>
            <a:lvl4pPr>
              <a:defRPr b="0"/>
            </a:lvl4pPr>
            <a:lvl5pPr>
              <a:defRPr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3"/>
          </p:nvPr>
        </p:nvSpPr>
        <p:spPr>
          <a:xfrm>
            <a:off x="1219200" y="1371600"/>
            <a:ext cx="9550400" cy="381000"/>
          </a:xfrm>
        </p:spPr>
        <p:txBody>
          <a:bodyPr/>
          <a:lstStyle>
            <a:lvl1pPr algn="ctr">
              <a:buNone/>
              <a:defRPr sz="2800" b="1" i="0">
                <a:solidFill>
                  <a:schemeClr val="tx2"/>
                </a:solidFill>
              </a:defRPr>
            </a:lvl1pPr>
          </a:lstStyle>
          <a:p>
            <a:pPr lvl="0"/>
            <a:r>
              <a:rPr lang="en-US" dirty="0"/>
              <a:t>Click to edit Master text styles</a:t>
            </a:r>
          </a:p>
        </p:txBody>
      </p:sp>
      <p:sp>
        <p:nvSpPr>
          <p:cNvPr id="5" name="Title 4"/>
          <p:cNvSpPr>
            <a:spLocks noGrp="1"/>
          </p:cNvSpPr>
          <p:nvPr>
            <p:ph type="title"/>
          </p:nvPr>
        </p:nvSpPr>
        <p:spPr/>
        <p:txBody>
          <a:bodyPr/>
          <a:lstStyle/>
          <a:p>
            <a:r>
              <a:rPr lang="en-US"/>
              <a:t>Click to edit Master title style</a:t>
            </a:r>
          </a:p>
        </p:txBody>
      </p:sp>
      <p:sp>
        <p:nvSpPr>
          <p:cNvPr id="6"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584135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1117600" y="304800"/>
            <a:ext cx="10390717" cy="1462088"/>
          </a:xfrm>
        </p:spPr>
        <p:txBody>
          <a:bodyPr/>
          <a:lstStyle>
            <a:lvl1pPr>
              <a:defRPr b="1" i="0" baseline="0"/>
            </a:lvl1pPr>
          </a:lstStyle>
          <a:p>
            <a:r>
              <a:rPr lang="en-US" dirty="0"/>
              <a:t>Click to edit Master title style</a:t>
            </a:r>
          </a:p>
        </p:txBody>
      </p:sp>
      <p:sp>
        <p:nvSpPr>
          <p:cNvPr id="3" name="Content Placeholder 2"/>
          <p:cNvSpPr>
            <a:spLocks noGrp="1"/>
          </p:cNvSpPr>
          <p:nvPr>
            <p:ph sz="half" idx="1"/>
          </p:nvPr>
        </p:nvSpPr>
        <p:spPr>
          <a:xfrm>
            <a:off x="1576917" y="2017713"/>
            <a:ext cx="508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60117" y="2017713"/>
            <a:ext cx="508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513097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228600"/>
            <a:ext cx="10363200" cy="1143000"/>
          </a:xfrm>
        </p:spPr>
        <p:txBody>
          <a:bodyPr/>
          <a:lstStyle>
            <a:lvl1pPr>
              <a:defRPr sz="4000" b="1"/>
            </a:lvl1pPr>
          </a:lstStyle>
          <a:p>
            <a:r>
              <a:rPr lang="en-US" dirty="0"/>
              <a:t>Click to edit Master title style</a:t>
            </a:r>
          </a:p>
        </p:txBody>
      </p:sp>
      <p:sp>
        <p:nvSpPr>
          <p:cNvPr id="3" name="Content Placeholder 2"/>
          <p:cNvSpPr>
            <a:spLocks noGrp="1"/>
          </p:cNvSpPr>
          <p:nvPr>
            <p:ph idx="1"/>
          </p:nvPr>
        </p:nvSpPr>
        <p:spPr>
          <a:xfrm>
            <a:off x="914400" y="1981200"/>
            <a:ext cx="3962400" cy="4114800"/>
          </a:xfrm>
        </p:spPr>
        <p:txBody>
          <a:bodyPr/>
          <a:lstStyle>
            <a:lvl1pPr>
              <a:defRPr b="0"/>
            </a:lvl1pPr>
            <a:lvl2pPr>
              <a:defRPr b="0"/>
            </a:lvl2pPr>
            <a:lvl3pPr>
              <a:defRPr b="0"/>
            </a:lvl3pPr>
            <a:lvl4pPr>
              <a:defRPr b="0"/>
            </a:lvl4pPr>
            <a:lvl5pPr>
              <a:defRPr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3"/>
          </p:nvPr>
        </p:nvSpPr>
        <p:spPr>
          <a:xfrm>
            <a:off x="609600" y="1447800"/>
            <a:ext cx="4267200" cy="381000"/>
          </a:xfrm>
        </p:spPr>
        <p:txBody>
          <a:bodyPr/>
          <a:lstStyle>
            <a:lvl1pPr algn="ctr">
              <a:buNone/>
              <a:defRPr sz="2000" b="0" i="1">
                <a:solidFill>
                  <a:srgbClr val="C00000"/>
                </a:solidFill>
              </a:defRPr>
            </a:lvl1pPr>
          </a:lstStyle>
          <a:p>
            <a:pPr lvl="0"/>
            <a:r>
              <a:rPr lang="en-US" dirty="0"/>
              <a:t>Click to edit Master text styles</a:t>
            </a:r>
          </a:p>
        </p:txBody>
      </p:sp>
      <p:sp>
        <p:nvSpPr>
          <p:cNvPr id="13" name="Content Placeholder 12"/>
          <p:cNvSpPr>
            <a:spLocks noGrp="1"/>
          </p:cNvSpPr>
          <p:nvPr>
            <p:ph sz="quarter" idx="14"/>
          </p:nvPr>
        </p:nvSpPr>
        <p:spPr>
          <a:xfrm>
            <a:off x="5080000" y="1524000"/>
            <a:ext cx="5791200" cy="457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51164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749125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835877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777080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76236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116394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170824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505396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Footer Placeholder 6"/>
          <p:cNvSpPr txBox="1">
            <a:spLocks/>
          </p:cNvSpPr>
          <p:nvPr userDrawn="1"/>
        </p:nvSpPr>
        <p:spPr>
          <a:xfrm>
            <a:off x="4793344" y="6393707"/>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b="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014267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Pearson Logo"/>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92844" y="6216123"/>
            <a:ext cx="1181126" cy="360147"/>
          </a:xfrm>
          <a:prstGeom prst="rect">
            <a:avLst/>
          </a:prstGeom>
        </p:spPr>
      </p:pic>
    </p:spTree>
    <p:extLst>
      <p:ext uri="{BB962C8B-B14F-4D97-AF65-F5344CB8AC3E}">
        <p14:creationId xmlns:p14="http://schemas.microsoft.com/office/powerpoint/2010/main" val="164481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7.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4538" y="317500"/>
            <a:ext cx="10390717" cy="977900"/>
          </a:xfrm>
        </p:spPr>
        <p:txBody>
          <a:bodyPr>
            <a:normAutofit/>
          </a:bodyPr>
          <a:lstStyle/>
          <a:p>
            <a:r>
              <a:rPr lang="en-US" sz="4000" dirty="0">
                <a:solidFill>
                  <a:srgbClr val="007FA3"/>
                </a:solidFill>
              </a:rPr>
              <a:t>Principles of Marketing</a:t>
            </a:r>
            <a:br>
              <a:rPr lang="en-US" sz="4000" dirty="0">
                <a:solidFill>
                  <a:srgbClr val="007FA3"/>
                </a:solidFill>
              </a:rPr>
            </a:br>
            <a:r>
              <a:rPr lang="en-US" sz="2400" dirty="0">
                <a:solidFill>
                  <a:srgbClr val="007FA3"/>
                </a:solidFill>
              </a:rPr>
              <a:t>Seventeenth Edition</a:t>
            </a:r>
            <a:endParaRPr lang="en-US" sz="2400" dirty="0">
              <a:solidFill>
                <a:srgbClr val="007FA3"/>
              </a:solidFill>
              <a:latin typeface="+mn-lt"/>
            </a:endParaRPr>
          </a:p>
        </p:txBody>
      </p:sp>
      <p:pic>
        <p:nvPicPr>
          <p:cNvPr id="5"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216704" y="1535113"/>
            <a:ext cx="3399878" cy="438308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type="body" sz="half" idx="2"/>
          </p:nvPr>
        </p:nvSpPr>
        <p:spPr>
          <a:xfrm>
            <a:off x="5724939" y="2685257"/>
            <a:ext cx="5857461" cy="1820482"/>
          </a:xfrm>
        </p:spPr>
        <p:txBody>
          <a:bodyPr>
            <a:normAutofit fontScale="77500" lnSpcReduction="20000"/>
          </a:bodyPr>
          <a:lstStyle/>
          <a:p>
            <a:pPr marL="0" indent="0" algn="ctr">
              <a:buNone/>
            </a:pPr>
            <a:r>
              <a:rPr lang="en-US" sz="4600" b="1" dirty="0"/>
              <a:t>Chapter 9</a:t>
            </a:r>
            <a:r>
              <a:rPr lang="en-US" b="1" dirty="0"/>
              <a:t/>
            </a:r>
            <a:br>
              <a:rPr lang="en-US" b="1" dirty="0"/>
            </a:br>
            <a:endParaRPr lang="en-US" b="1" dirty="0"/>
          </a:p>
          <a:p>
            <a:pPr marL="0" indent="0" algn="ctr">
              <a:lnSpc>
                <a:spcPct val="120000"/>
              </a:lnSpc>
              <a:buNone/>
            </a:pPr>
            <a:r>
              <a:rPr lang="en-US" sz="3800" dirty="0">
                <a:solidFill>
                  <a:srgbClr val="000000"/>
                </a:solidFill>
              </a:rPr>
              <a:t>Developing New Products and</a:t>
            </a:r>
            <a:br>
              <a:rPr lang="en-US" sz="3800" dirty="0">
                <a:solidFill>
                  <a:srgbClr val="000000"/>
                </a:solidFill>
              </a:rPr>
            </a:br>
            <a:r>
              <a:rPr lang="en-US" sz="3800" dirty="0">
                <a:solidFill>
                  <a:srgbClr val="000000"/>
                </a:solidFill>
              </a:rPr>
              <a:t>Managing the Product Life Cycle</a:t>
            </a:r>
          </a:p>
          <a:p>
            <a:pPr marL="0" indent="0" algn="ctr">
              <a:buNone/>
            </a:pPr>
            <a:endParaRPr lang="en-US" dirty="0"/>
          </a:p>
        </p:txBody>
      </p:sp>
      <p:sp>
        <p:nvSpPr>
          <p:cNvPr id="6" name="Footer Placeholder 6"/>
          <p:cNvSpPr txBox="1">
            <a:spLocks/>
          </p:cNvSpPr>
          <p:nvPr/>
        </p:nvSpPr>
        <p:spPr>
          <a:xfrm>
            <a:off x="4899362" y="6277182"/>
            <a:ext cx="68843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sz="1200" dirty="0">
                <a:latin typeface="Verdana" panose="020B0604030504040204" pitchFamily="34" charset="0"/>
                <a:ea typeface="Verdana" panose="020B0604030504040204" pitchFamily="34" charset="0"/>
                <a:cs typeface="Verdana" panose="020B0604030504040204" pitchFamily="34" charset="0"/>
              </a:rPr>
              <a:t>Copyright © 2018 Pearson Education Ltd. All Rights Reserved.</a:t>
            </a:r>
            <a:endParaRPr lang="en-US" sz="1200" b="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623229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noChangeArrowheads="1"/>
          </p:cNvSpPr>
          <p:nvPr>
            <p:ph type="title"/>
          </p:nvPr>
        </p:nvSpPr>
        <p:spPr>
          <a:xfrm>
            <a:off x="861774" y="917233"/>
            <a:ext cx="10400721" cy="596837"/>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Content Placeholder 2"/>
          <p:cNvSpPr>
            <a:spLocks noGrp="1"/>
          </p:cNvSpPr>
          <p:nvPr>
            <p:ph idx="1"/>
          </p:nvPr>
        </p:nvSpPr>
        <p:spPr>
          <a:xfrm>
            <a:off x="831563" y="1833490"/>
            <a:ext cx="7535333" cy="626922"/>
          </a:xfrm>
        </p:spPr>
        <p:txBody>
          <a:bodyPr>
            <a:normAutofit/>
          </a:bodyPr>
          <a:lstStyle/>
          <a:p>
            <a:pPr marL="0" indent="0">
              <a:buNone/>
            </a:pPr>
            <a:r>
              <a:rPr lang="en-US" sz="3200" b="1" dirty="0"/>
              <a:t>Idea Screening</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861774" y="2509840"/>
            <a:ext cx="10430932" cy="2671805"/>
          </a:xfrm>
        </p:spPr>
        <p:txBody>
          <a:bodyPr>
            <a:normAutofit/>
          </a:bodyPr>
          <a:lstStyle/>
          <a:p>
            <a:pPr algn="l"/>
            <a:r>
              <a:rPr lang="en-US" altLang="en-US" sz="2400" i="0" dirty="0">
                <a:solidFill>
                  <a:srgbClr val="000000"/>
                </a:solidFill>
              </a:rPr>
              <a:t>Identify good ideas and drop poor ideas </a:t>
            </a:r>
          </a:p>
          <a:p>
            <a:pPr algn="l"/>
            <a:r>
              <a:rPr lang="en-US" altLang="en-US" sz="2400" i="0" dirty="0">
                <a:solidFill>
                  <a:srgbClr val="000000"/>
                </a:solidFill>
              </a:rPr>
              <a:t>R-W-W  screening framework:</a:t>
            </a:r>
          </a:p>
          <a:p>
            <a:pPr marL="346075" lvl="1" indent="-346075">
              <a:buClr>
                <a:srgbClr val="00759E"/>
              </a:buClr>
            </a:pPr>
            <a:r>
              <a:rPr lang="en-US" altLang="en-US" dirty="0">
                <a:solidFill>
                  <a:srgbClr val="000000"/>
                </a:solidFill>
              </a:rPr>
              <a:t>Is it </a:t>
            </a:r>
            <a:r>
              <a:rPr lang="en-US" altLang="en-US" b="1" dirty="0">
                <a:solidFill>
                  <a:srgbClr val="000000"/>
                </a:solidFill>
              </a:rPr>
              <a:t>real</a:t>
            </a:r>
            <a:r>
              <a:rPr lang="en-US" altLang="en-US" dirty="0">
                <a:solidFill>
                  <a:srgbClr val="000000"/>
                </a:solidFill>
              </a:rPr>
              <a:t>?</a:t>
            </a:r>
          </a:p>
          <a:p>
            <a:pPr marL="346075" lvl="1" indent="-346075">
              <a:buClr>
                <a:srgbClr val="00759E"/>
              </a:buClr>
            </a:pPr>
            <a:r>
              <a:rPr lang="en-US" altLang="en-US" dirty="0">
                <a:solidFill>
                  <a:srgbClr val="000000"/>
                </a:solidFill>
              </a:rPr>
              <a:t>Can we </a:t>
            </a:r>
            <a:r>
              <a:rPr lang="en-US" altLang="en-US" b="1" dirty="0">
                <a:solidFill>
                  <a:srgbClr val="000000"/>
                </a:solidFill>
              </a:rPr>
              <a:t>win</a:t>
            </a:r>
            <a:r>
              <a:rPr lang="en-US" altLang="en-US" dirty="0">
                <a:solidFill>
                  <a:srgbClr val="000000"/>
                </a:solidFill>
              </a:rPr>
              <a:t>?</a:t>
            </a:r>
          </a:p>
          <a:p>
            <a:pPr marL="346075" lvl="1" indent="-346075">
              <a:buClr>
                <a:srgbClr val="00759E"/>
              </a:buClr>
            </a:pPr>
            <a:r>
              <a:rPr lang="en-US" altLang="en-US" dirty="0">
                <a:solidFill>
                  <a:srgbClr val="000000"/>
                </a:solidFill>
              </a:rPr>
              <a:t>Is it </a:t>
            </a:r>
            <a:r>
              <a:rPr lang="en-US" altLang="en-US" b="1" dirty="0">
                <a:solidFill>
                  <a:srgbClr val="000000"/>
                </a:solidFill>
              </a:rPr>
              <a:t>worth</a:t>
            </a:r>
            <a:r>
              <a:rPr lang="en-US" altLang="en-US" dirty="0">
                <a:solidFill>
                  <a:srgbClr val="000000"/>
                </a:solidFill>
              </a:rPr>
              <a:t> doing?</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4198693725"/>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noChangeArrowheads="1"/>
          </p:cNvSpPr>
          <p:nvPr>
            <p:ph type="title"/>
          </p:nvPr>
        </p:nvSpPr>
        <p:spPr>
          <a:xfrm>
            <a:off x="863600" y="716692"/>
            <a:ext cx="10846021" cy="769831"/>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Content Placeholder 2"/>
          <p:cNvSpPr>
            <a:spLocks noGrp="1"/>
          </p:cNvSpPr>
          <p:nvPr>
            <p:ph idx="1"/>
          </p:nvPr>
        </p:nvSpPr>
        <p:spPr>
          <a:xfrm>
            <a:off x="863600" y="1774001"/>
            <a:ext cx="7535333" cy="648375"/>
          </a:xfrm>
        </p:spPr>
        <p:txBody>
          <a:bodyPr>
            <a:normAutofit/>
          </a:bodyPr>
          <a:lstStyle/>
          <a:p>
            <a:pPr marL="0" indent="0">
              <a:buNone/>
            </a:pPr>
            <a:r>
              <a:rPr lang="en-US" sz="3200" b="1" dirty="0"/>
              <a:t>Concept Development and Testing</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863600" y="2393950"/>
            <a:ext cx="10430932" cy="3043023"/>
          </a:xfrm>
        </p:spPr>
        <p:txBody>
          <a:bodyPr>
            <a:normAutofit/>
          </a:bodyPr>
          <a:lstStyle/>
          <a:p>
            <a:pPr marL="0" indent="0" algn="l"/>
            <a:r>
              <a:rPr lang="en-US" altLang="en-US" sz="2800" b="1" i="0" dirty="0">
                <a:solidFill>
                  <a:srgbClr val="000000"/>
                </a:solidFill>
              </a:rPr>
              <a:t>Product idea</a:t>
            </a:r>
            <a:r>
              <a:rPr lang="en-US" altLang="en-US" sz="2800" i="0" dirty="0">
                <a:solidFill>
                  <a:srgbClr val="000000"/>
                </a:solidFill>
              </a:rPr>
              <a:t> is an idea for a possible product that the company can see itself offering to the market.</a:t>
            </a:r>
          </a:p>
          <a:p>
            <a:pPr marL="0" indent="0" algn="l"/>
            <a:r>
              <a:rPr lang="en-US" altLang="en-US" sz="2800" b="1" i="0" dirty="0">
                <a:solidFill>
                  <a:srgbClr val="000000"/>
                </a:solidFill>
              </a:rPr>
              <a:t>Product concept</a:t>
            </a:r>
            <a:r>
              <a:rPr lang="en-US" altLang="en-US" sz="2800" i="0" dirty="0">
                <a:solidFill>
                  <a:srgbClr val="000000"/>
                </a:solidFill>
              </a:rPr>
              <a:t> is a detailed version of the idea stated in meaningful consumer terms.</a:t>
            </a:r>
          </a:p>
          <a:p>
            <a:pPr marL="0" indent="0" algn="l"/>
            <a:r>
              <a:rPr lang="en-US" altLang="en-US" sz="2800" b="1" i="0" dirty="0">
                <a:solidFill>
                  <a:srgbClr val="000000"/>
                </a:solidFill>
              </a:rPr>
              <a:t>Product image</a:t>
            </a:r>
            <a:r>
              <a:rPr lang="en-US" altLang="en-US" sz="2800" i="0" dirty="0">
                <a:solidFill>
                  <a:srgbClr val="000000"/>
                </a:solidFill>
              </a:rPr>
              <a:t> is the way consumers perceive an actual or potential product.</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3086920678"/>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noChangeArrowheads="1"/>
          </p:cNvSpPr>
          <p:nvPr>
            <p:ph type="title"/>
          </p:nvPr>
        </p:nvSpPr>
        <p:spPr>
          <a:xfrm>
            <a:off x="448511" y="343523"/>
            <a:ext cx="11935688" cy="694445"/>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Title 2"/>
          <p:cNvSpPr>
            <a:spLocks noGrp="1"/>
          </p:cNvSpPr>
          <p:nvPr>
            <p:ph idx="1"/>
          </p:nvPr>
        </p:nvSpPr>
        <p:spPr>
          <a:xfrm>
            <a:off x="448511" y="1529802"/>
            <a:ext cx="7253890" cy="535309"/>
          </a:xfrm>
        </p:spPr>
        <p:txBody>
          <a:bodyPr>
            <a:normAutofit/>
          </a:bodyPr>
          <a:lstStyle/>
          <a:p>
            <a:pPr marL="0" indent="0">
              <a:buNone/>
            </a:pPr>
            <a:r>
              <a:rPr lang="en-US" sz="3200" b="1" dirty="0"/>
              <a:t>Concept Development and Testing</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448511" y="2114539"/>
            <a:ext cx="5865110" cy="3260960"/>
          </a:xfrm>
        </p:spPr>
        <p:txBody>
          <a:bodyPr>
            <a:normAutofit/>
          </a:bodyPr>
          <a:lstStyle/>
          <a:p>
            <a:pPr marL="0" indent="0" algn="l"/>
            <a:r>
              <a:rPr lang="en-US" altLang="en-US" sz="2800" b="1" i="0" dirty="0">
                <a:solidFill>
                  <a:srgbClr val="000000"/>
                </a:solidFill>
              </a:rPr>
              <a:t>Concept testing </a:t>
            </a:r>
            <a:r>
              <a:rPr lang="en-US" altLang="en-US" sz="2800" i="0" dirty="0">
                <a:solidFill>
                  <a:srgbClr val="000000"/>
                </a:solidFill>
              </a:rPr>
              <a:t>refers to testing new product concepts with groups of target consumers.</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pic>
        <p:nvPicPr>
          <p:cNvPr id="4098" name="Picture 1" descr="Photo shows a Tesla sedan being charged from an electric outlet.&#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70115" y="2206448"/>
            <a:ext cx="5197366" cy="38668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52967645"/>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noChangeArrowheads="1"/>
          </p:cNvSpPr>
          <p:nvPr>
            <p:ph type="title"/>
          </p:nvPr>
        </p:nvSpPr>
        <p:spPr>
          <a:xfrm>
            <a:off x="901700" y="399139"/>
            <a:ext cx="10376008" cy="743872"/>
          </a:xfrm>
        </p:spPr>
        <p:txBody>
          <a:bodyPr>
            <a:noAutofit/>
          </a:bodyPr>
          <a:lstStyle/>
          <a:p>
            <a:r>
              <a:rPr lang="en-US" sz="3600" dirty="0">
                <a:solidFill>
                  <a:srgbClr val="007FA3"/>
                </a:solidFill>
                <a:latin typeface="+mn-lt"/>
              </a:rPr>
              <a:t>New Product Development Process</a:t>
            </a:r>
            <a:endParaRPr lang="en-US" sz="3600" b="1" dirty="0">
              <a:solidFill>
                <a:srgbClr val="007FA3"/>
              </a:solidFill>
              <a:latin typeface="+mn-lt"/>
            </a:endParaRPr>
          </a:p>
        </p:txBody>
      </p:sp>
      <p:sp>
        <p:nvSpPr>
          <p:cNvPr id="3" name="Content Placeholder 2"/>
          <p:cNvSpPr>
            <a:spLocks noGrp="1"/>
          </p:cNvSpPr>
          <p:nvPr>
            <p:ph idx="1"/>
          </p:nvPr>
        </p:nvSpPr>
        <p:spPr>
          <a:xfrm>
            <a:off x="901700" y="1282711"/>
            <a:ext cx="7535333" cy="546089"/>
          </a:xfrm>
        </p:spPr>
        <p:txBody>
          <a:bodyPr>
            <a:normAutofit/>
          </a:bodyPr>
          <a:lstStyle/>
          <a:p>
            <a:pPr marL="0" indent="0">
              <a:buNone/>
            </a:pPr>
            <a:r>
              <a:rPr lang="en-US" sz="3200" b="1" dirty="0"/>
              <a:t>Marketing Strategy Development</a:t>
            </a:r>
            <a:endParaRPr lang="en-US" sz="3200" dirty="0"/>
          </a:p>
          <a:p>
            <a:pPr marL="0" indent="0">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901700" y="2108200"/>
            <a:ext cx="10430932" cy="3304059"/>
          </a:xfrm>
        </p:spPr>
        <p:txBody>
          <a:bodyPr>
            <a:normAutofit/>
          </a:bodyPr>
          <a:lstStyle/>
          <a:p>
            <a:pPr marL="0" indent="0" algn="l"/>
            <a:r>
              <a:rPr lang="en-US" altLang="en-US" sz="2800" b="1" i="0" dirty="0">
                <a:solidFill>
                  <a:srgbClr val="000000"/>
                </a:solidFill>
              </a:rPr>
              <a:t>Marketing strategy development</a:t>
            </a:r>
            <a:r>
              <a:rPr lang="en-US" altLang="en-US" sz="2800" i="0" dirty="0">
                <a:solidFill>
                  <a:srgbClr val="000000"/>
                </a:solidFill>
              </a:rPr>
              <a:t> is d</a:t>
            </a:r>
            <a:r>
              <a:rPr lang="en-US" sz="2800" i="0" dirty="0">
                <a:solidFill>
                  <a:srgbClr val="000000"/>
                </a:solidFill>
              </a:rPr>
              <a:t>esigning an initial marketing strategy for a new product based on the product concept.</a:t>
            </a:r>
          </a:p>
          <a:p>
            <a:pPr algn="l"/>
            <a:r>
              <a:rPr lang="en-US" altLang="en-US" sz="2800" b="1" i="0" dirty="0">
                <a:solidFill>
                  <a:srgbClr val="000000"/>
                </a:solidFill>
              </a:rPr>
              <a:t>Marketing strategy statement</a:t>
            </a:r>
            <a:r>
              <a:rPr lang="en-US" altLang="en-US" sz="2800" i="0" dirty="0">
                <a:solidFill>
                  <a:srgbClr val="000000"/>
                </a:solidFill>
              </a:rPr>
              <a:t>  consists of:</a:t>
            </a:r>
          </a:p>
          <a:p>
            <a:pPr marL="346075" lvl="2" indent="-346075">
              <a:buClr>
                <a:srgbClr val="00759E"/>
              </a:buClr>
            </a:pPr>
            <a:r>
              <a:rPr lang="en-US" altLang="en-US" sz="2800" dirty="0">
                <a:solidFill>
                  <a:srgbClr val="000000"/>
                </a:solidFill>
              </a:rPr>
              <a:t>Target market description </a:t>
            </a:r>
          </a:p>
          <a:p>
            <a:pPr marL="346075" lvl="2" indent="-346075">
              <a:buClr>
                <a:srgbClr val="00759E"/>
              </a:buClr>
            </a:pPr>
            <a:r>
              <a:rPr lang="en-US" altLang="en-US" sz="2800" dirty="0">
                <a:solidFill>
                  <a:srgbClr val="000000"/>
                </a:solidFill>
              </a:rPr>
              <a:t>Value proposition planned</a:t>
            </a:r>
          </a:p>
          <a:p>
            <a:pPr marL="346075" lvl="2" indent="-346075">
              <a:buClr>
                <a:srgbClr val="00759E"/>
              </a:buClr>
            </a:pPr>
            <a:r>
              <a:rPr lang="en-US" altLang="en-US" sz="2800" dirty="0">
                <a:solidFill>
                  <a:srgbClr val="000000"/>
                </a:solidFill>
              </a:rPr>
              <a:t>Sales, market-share, and marketing mix</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2427590171"/>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noChangeArrowheads="1"/>
          </p:cNvSpPr>
          <p:nvPr>
            <p:ph type="title"/>
          </p:nvPr>
        </p:nvSpPr>
        <p:spPr>
          <a:xfrm>
            <a:off x="863600" y="824262"/>
            <a:ext cx="10301867" cy="720404"/>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Content Placeholder 2"/>
          <p:cNvSpPr>
            <a:spLocks noGrp="1"/>
          </p:cNvSpPr>
          <p:nvPr>
            <p:ph idx="1"/>
          </p:nvPr>
        </p:nvSpPr>
        <p:spPr>
          <a:xfrm>
            <a:off x="863600" y="1886607"/>
            <a:ext cx="7535333" cy="545000"/>
          </a:xfrm>
        </p:spPr>
        <p:txBody>
          <a:bodyPr>
            <a:normAutofit/>
          </a:bodyPr>
          <a:lstStyle/>
          <a:p>
            <a:pPr marL="0" indent="0">
              <a:buNone/>
            </a:pPr>
            <a:r>
              <a:rPr lang="en-US" sz="3200" b="1" dirty="0"/>
              <a:t>Business Analysis</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863600" y="2641601"/>
            <a:ext cx="11048314" cy="2449384"/>
          </a:xfrm>
        </p:spPr>
        <p:txBody>
          <a:bodyPr>
            <a:normAutofit/>
          </a:bodyPr>
          <a:lstStyle/>
          <a:p>
            <a:pPr marL="0" indent="0" algn="l"/>
            <a:r>
              <a:rPr lang="en-US" altLang="en-US" sz="2800" b="1" i="0" dirty="0">
                <a:solidFill>
                  <a:srgbClr val="000000"/>
                </a:solidFill>
              </a:rPr>
              <a:t>Business analysis</a:t>
            </a:r>
            <a:r>
              <a:rPr lang="en-US" altLang="en-US" sz="2800" i="0" dirty="0">
                <a:solidFill>
                  <a:srgbClr val="000000"/>
                </a:solidFill>
              </a:rPr>
              <a:t> is a</a:t>
            </a:r>
            <a:r>
              <a:rPr lang="en-US" sz="2800" i="0" dirty="0">
                <a:solidFill>
                  <a:srgbClr val="000000"/>
                </a:solidFill>
              </a:rPr>
              <a:t> review of the sales, costs, and profit projections for a new product to find out whether these factors satisfy the company’s objectives.</a:t>
            </a:r>
          </a:p>
          <a:p>
            <a:pPr marL="0" indent="0" algn="l"/>
            <a:endParaRPr lang="en-US" altLang="en-US" sz="2800"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1326713151"/>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noChangeArrowheads="1"/>
          </p:cNvSpPr>
          <p:nvPr>
            <p:ph type="title"/>
          </p:nvPr>
        </p:nvSpPr>
        <p:spPr>
          <a:xfrm>
            <a:off x="448511" y="343523"/>
            <a:ext cx="11505040" cy="743872"/>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Content Placeholder 2"/>
          <p:cNvSpPr>
            <a:spLocks noGrp="1"/>
          </p:cNvSpPr>
          <p:nvPr>
            <p:ph idx="1"/>
          </p:nvPr>
        </p:nvSpPr>
        <p:spPr>
          <a:xfrm>
            <a:off x="500237" y="1311604"/>
            <a:ext cx="5866524" cy="622661"/>
          </a:xfrm>
        </p:spPr>
        <p:txBody>
          <a:bodyPr>
            <a:normAutofit/>
          </a:bodyPr>
          <a:lstStyle/>
          <a:p>
            <a:pPr marL="0" indent="0">
              <a:buNone/>
            </a:pPr>
            <a:r>
              <a:rPr lang="en-US" sz="3200" b="1" dirty="0"/>
              <a:t>Product Development</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500237" y="1934265"/>
            <a:ext cx="6319541" cy="3435350"/>
          </a:xfrm>
        </p:spPr>
        <p:txBody>
          <a:bodyPr>
            <a:normAutofit/>
          </a:bodyPr>
          <a:lstStyle/>
          <a:p>
            <a:pPr marL="0" indent="0" algn="l"/>
            <a:r>
              <a:rPr lang="en-US" sz="2800" b="1" i="0" dirty="0">
                <a:solidFill>
                  <a:srgbClr val="000000"/>
                </a:solidFill>
              </a:rPr>
              <a:t>Product development </a:t>
            </a:r>
            <a:r>
              <a:rPr lang="en-US" sz="2800" i="0" dirty="0">
                <a:solidFill>
                  <a:srgbClr val="000000"/>
                </a:solidFill>
              </a:rPr>
              <a:t>is developing the product concept into a physical product to ensure that the product idea can be turned into a workable market offering.</a:t>
            </a:r>
            <a:endParaRPr lang="en-US" altLang="en-US" sz="2800" i="0" dirty="0">
              <a:solidFill>
                <a:srgbClr val="000000"/>
              </a:solidFill>
            </a:endParaRP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pic>
        <p:nvPicPr>
          <p:cNvPr id="5122" name="Picture 2" descr="Image shows the screenshot of Carhartt's GROUNDBREAKERS webpage. &#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62956" y="1937155"/>
            <a:ext cx="4890595" cy="41430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994574"/>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noChangeArrowheads="1"/>
          </p:cNvSpPr>
          <p:nvPr>
            <p:ph type="title"/>
          </p:nvPr>
        </p:nvSpPr>
        <p:spPr>
          <a:xfrm>
            <a:off x="448511" y="343523"/>
            <a:ext cx="7954084" cy="1143000"/>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Content Placeholder 2"/>
          <p:cNvSpPr>
            <a:spLocks noGrp="1"/>
          </p:cNvSpPr>
          <p:nvPr>
            <p:ph idx="1"/>
          </p:nvPr>
        </p:nvSpPr>
        <p:spPr>
          <a:xfrm>
            <a:off x="448511" y="1699616"/>
            <a:ext cx="5551214" cy="488015"/>
          </a:xfrm>
        </p:spPr>
        <p:txBody>
          <a:bodyPr>
            <a:normAutofit lnSpcReduction="10000"/>
          </a:bodyPr>
          <a:lstStyle/>
          <a:p>
            <a:pPr marL="0" indent="0">
              <a:buNone/>
            </a:pPr>
            <a:r>
              <a:rPr lang="en-US" sz="3200" b="1" dirty="0"/>
              <a:t>Test Marketing</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448511" y="2373989"/>
            <a:ext cx="6604000" cy="2692281"/>
          </a:xfrm>
        </p:spPr>
        <p:txBody>
          <a:bodyPr>
            <a:normAutofit/>
          </a:bodyPr>
          <a:lstStyle/>
          <a:p>
            <a:pPr marL="0" indent="0" algn="l">
              <a:lnSpc>
                <a:spcPct val="100000"/>
              </a:lnSpc>
            </a:pPr>
            <a:r>
              <a:rPr lang="en-US" altLang="en-US" sz="2400" b="1" i="0" dirty="0">
                <a:solidFill>
                  <a:srgbClr val="000000"/>
                </a:solidFill>
              </a:rPr>
              <a:t>Test marketing </a:t>
            </a:r>
            <a:r>
              <a:rPr lang="en-US" altLang="en-US" sz="2400" i="0" dirty="0">
                <a:solidFill>
                  <a:srgbClr val="000000"/>
                </a:solidFill>
              </a:rPr>
              <a:t>is t</a:t>
            </a:r>
            <a:r>
              <a:rPr lang="en-US" sz="2400" i="0" dirty="0">
                <a:solidFill>
                  <a:srgbClr val="000000"/>
                </a:solidFill>
              </a:rPr>
              <a:t>he stage of new product development in which the product and its proposed </a:t>
            </a:r>
            <a:r>
              <a:rPr lang="en-US" altLang="en-US" sz="2400" i="0" dirty="0">
                <a:solidFill>
                  <a:srgbClr val="000000"/>
                </a:solidFill>
              </a:rPr>
              <a:t>marketing program are tested in realistic market settings.</a:t>
            </a:r>
          </a:p>
          <a:p>
            <a:pPr marL="0" indent="0" algn="l"/>
            <a:endParaRPr lang="en-US" altLang="en-US" sz="2800" dirty="0">
              <a:solidFill>
                <a:srgbClr val="000000"/>
              </a:solidFill>
            </a:endParaRPr>
          </a:p>
          <a:p>
            <a:pPr marL="0" indent="0" algn="l"/>
            <a:endParaRPr lang="en-US" altLang="en-US" sz="2800" i="0" dirty="0">
              <a:solidFill>
                <a:srgbClr val="000000"/>
              </a:solidFill>
            </a:endParaRPr>
          </a:p>
        </p:txBody>
      </p:sp>
      <p:pic>
        <p:nvPicPr>
          <p:cNvPr id="6146" name="Picture 2" descr="Photo shows a hand operating the Starbucks mobile app. The screen shows a steaming cup. Below the image is the text &quot;Balance: $41.76.&quot; The lower part of the screen has the buttons &quot;Pay,&quot; &quot;Reload,&quot; and &quot;Manage.&quot;&#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27309" y="738913"/>
            <a:ext cx="3280930" cy="54281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63019542"/>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noChangeArrowheads="1"/>
          </p:cNvSpPr>
          <p:nvPr>
            <p:ph type="title"/>
          </p:nvPr>
        </p:nvSpPr>
        <p:spPr>
          <a:xfrm>
            <a:off x="1044378" y="554732"/>
            <a:ext cx="10030019" cy="720583"/>
          </a:xfrm>
        </p:spPr>
        <p:txBody>
          <a:bodyPr>
            <a:noAutofit/>
          </a:bodyPr>
          <a:lstStyle/>
          <a:p>
            <a:pPr algn="ctr"/>
            <a:r>
              <a:rPr lang="en-US" sz="3600" dirty="0">
                <a:solidFill>
                  <a:srgbClr val="007FA3"/>
                </a:solidFill>
              </a:rPr>
              <a:t>New Product Development Process</a:t>
            </a:r>
            <a:endParaRPr lang="en-US" sz="3600" b="1" dirty="0">
              <a:solidFill>
                <a:srgbClr val="007FA3"/>
              </a:solidFill>
            </a:endParaRPr>
          </a:p>
        </p:txBody>
      </p:sp>
      <p:sp>
        <p:nvSpPr>
          <p:cNvPr id="3" name="Title 2"/>
          <p:cNvSpPr>
            <a:spLocks noGrp="1"/>
          </p:cNvSpPr>
          <p:nvPr>
            <p:ph idx="1"/>
          </p:nvPr>
        </p:nvSpPr>
        <p:spPr>
          <a:xfrm>
            <a:off x="1964037" y="1486524"/>
            <a:ext cx="7535333" cy="614126"/>
          </a:xfrm>
        </p:spPr>
        <p:txBody>
          <a:bodyPr>
            <a:normAutofit/>
          </a:bodyPr>
          <a:lstStyle/>
          <a:p>
            <a:pPr marL="0" indent="0" algn="ctr">
              <a:buNone/>
            </a:pPr>
            <a:r>
              <a:rPr lang="en-US" sz="3200" b="1" dirty="0"/>
              <a:t>Test Marketing</a:t>
            </a:r>
            <a:endParaRPr lang="en-US" sz="3200" dirty="0"/>
          </a:p>
          <a:p>
            <a:pPr marL="0" indent="0" algn="ctr">
              <a:buNone/>
            </a:pPr>
            <a:endParaRPr lang="en-US" b="1" dirty="0"/>
          </a:p>
          <a:p>
            <a:pPr marL="0" indent="0" algn="ctr">
              <a:buNone/>
            </a:pPr>
            <a:endParaRPr lang="en-US" dirty="0"/>
          </a:p>
        </p:txBody>
      </p:sp>
      <p:sp>
        <p:nvSpPr>
          <p:cNvPr id="2" name="Title 3"/>
          <p:cNvSpPr>
            <a:spLocks noGrp="1"/>
          </p:cNvSpPr>
          <p:nvPr>
            <p:ph type="body" sz="quarter" idx="13"/>
          </p:nvPr>
        </p:nvSpPr>
        <p:spPr>
          <a:xfrm>
            <a:off x="982132" y="2138866"/>
            <a:ext cx="10092265" cy="609600"/>
          </a:xfrm>
        </p:spPr>
        <p:txBody>
          <a:bodyPr>
            <a:normAutofit/>
          </a:bodyPr>
          <a:lstStyle/>
          <a:p>
            <a:pPr marL="400050" indent="-400050">
              <a:lnSpc>
                <a:spcPct val="80000"/>
              </a:lnSpc>
            </a:pPr>
            <a:r>
              <a:rPr lang="en-US" altLang="en-US" sz="2800" b="1" i="0" dirty="0">
                <a:solidFill>
                  <a:srgbClr val="000000"/>
                </a:solidFill>
              </a:rPr>
              <a:t>Marketing Strategy Development</a:t>
            </a:r>
            <a:endParaRPr lang="en-US" altLang="en-US" sz="2800" i="0" dirty="0">
              <a:solidFill>
                <a:srgbClr val="000000"/>
              </a:solidFill>
            </a:endParaRPr>
          </a:p>
          <a:p>
            <a:pPr marL="400050" indent="-400050"/>
            <a:endParaRPr lang="en-US" altLang="en-US" sz="2800" dirty="0">
              <a:solidFill>
                <a:srgbClr val="000000"/>
              </a:solidFill>
            </a:endParaRPr>
          </a:p>
          <a:p>
            <a:pPr marL="0" indent="0"/>
            <a:endParaRPr lang="en-US" altLang="en-US" sz="2800" i="0" dirty="0">
              <a:solidFill>
                <a:srgbClr val="000000"/>
              </a:solidFill>
            </a:endParaRPr>
          </a:p>
        </p:txBody>
      </p:sp>
      <p:graphicFrame>
        <p:nvGraphicFramePr>
          <p:cNvPr id="6" name="Table 1"/>
          <p:cNvGraphicFramePr/>
          <p:nvPr>
            <p:extLst>
              <p:ext uri="{D42A27DB-BD31-4B8C-83A1-F6EECF244321}">
                <p14:modId xmlns:p14="http://schemas.microsoft.com/office/powerpoint/2010/main" val="9569138"/>
              </p:ext>
            </p:extLst>
          </p:nvPr>
        </p:nvGraphicFramePr>
        <p:xfrm>
          <a:off x="3615264" y="2748466"/>
          <a:ext cx="4826000" cy="31834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68964741"/>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noChangeArrowheads="1"/>
          </p:cNvSpPr>
          <p:nvPr>
            <p:ph type="title"/>
          </p:nvPr>
        </p:nvSpPr>
        <p:spPr>
          <a:xfrm>
            <a:off x="881449" y="928212"/>
            <a:ext cx="10151755" cy="794545"/>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Content Placeholder 2"/>
          <p:cNvSpPr>
            <a:spLocks noGrp="1"/>
          </p:cNvSpPr>
          <p:nvPr>
            <p:ph idx="1"/>
          </p:nvPr>
        </p:nvSpPr>
        <p:spPr>
          <a:xfrm>
            <a:off x="893121" y="1836224"/>
            <a:ext cx="7535333" cy="564699"/>
          </a:xfrm>
        </p:spPr>
        <p:txBody>
          <a:bodyPr>
            <a:normAutofit/>
          </a:bodyPr>
          <a:lstStyle/>
          <a:p>
            <a:pPr marL="0" indent="0">
              <a:buNone/>
            </a:pPr>
            <a:r>
              <a:rPr lang="en-US" sz="3200" b="1" dirty="0"/>
              <a:t>Commercialization</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881449" y="2514390"/>
            <a:ext cx="9262533" cy="2599038"/>
          </a:xfrm>
        </p:spPr>
        <p:txBody>
          <a:bodyPr>
            <a:normAutofit/>
          </a:bodyPr>
          <a:lstStyle/>
          <a:p>
            <a:pPr marL="400050" indent="-400050" algn="l"/>
            <a:r>
              <a:rPr lang="en-US" altLang="en-US" sz="2800" b="1" i="0" dirty="0">
                <a:solidFill>
                  <a:srgbClr val="000000"/>
                </a:solidFill>
              </a:rPr>
              <a:t>Commercialization</a:t>
            </a:r>
            <a:r>
              <a:rPr lang="en-US" altLang="en-US" sz="2800" i="0" dirty="0">
                <a:solidFill>
                  <a:srgbClr val="000000"/>
                </a:solidFill>
              </a:rPr>
              <a:t> involves introducing a new product </a:t>
            </a:r>
          </a:p>
          <a:p>
            <a:pPr marL="400050" indent="-400050" algn="l"/>
            <a:r>
              <a:rPr lang="en-US" altLang="en-US" sz="2800" i="0" dirty="0">
                <a:solidFill>
                  <a:srgbClr val="000000"/>
                </a:solidFill>
              </a:rPr>
              <a:t>into the market.  </a:t>
            </a:r>
          </a:p>
          <a:p>
            <a:pPr marL="400050" lvl="1" indent="-400050">
              <a:buClr>
                <a:srgbClr val="00759E"/>
              </a:buClr>
            </a:pPr>
            <a:r>
              <a:rPr lang="en-US" altLang="en-US" sz="2800" dirty="0">
                <a:solidFill>
                  <a:srgbClr val="000000"/>
                </a:solidFill>
              </a:rPr>
              <a:t>When to launch?</a:t>
            </a:r>
          </a:p>
          <a:p>
            <a:pPr marL="400050" lvl="1" indent="-400050">
              <a:buClr>
                <a:srgbClr val="00759E"/>
              </a:buClr>
            </a:pPr>
            <a:r>
              <a:rPr lang="en-US" altLang="en-US" sz="2800" dirty="0">
                <a:solidFill>
                  <a:srgbClr val="000000"/>
                </a:solidFill>
              </a:rPr>
              <a:t>Where to launch?</a:t>
            </a:r>
          </a:p>
          <a:p>
            <a:pPr marL="400050" lvl="1" indent="-400050">
              <a:buClr>
                <a:srgbClr val="00759E"/>
              </a:buClr>
            </a:pPr>
            <a:r>
              <a:rPr lang="en-US" altLang="en-US" sz="2800" dirty="0">
                <a:solidFill>
                  <a:srgbClr val="000000"/>
                </a:solidFill>
              </a:rPr>
              <a:t>Planned market rollout?</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18394529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2"/>
          <p:cNvSpPr>
            <a:spLocks noGrp="1" noChangeArrowheads="1"/>
          </p:cNvSpPr>
          <p:nvPr>
            <p:ph type="title"/>
          </p:nvPr>
        </p:nvSpPr>
        <p:spPr>
          <a:xfrm>
            <a:off x="675212" y="1235675"/>
            <a:ext cx="10915930" cy="898763"/>
          </a:xfrm>
        </p:spPr>
        <p:txBody>
          <a:bodyPr>
            <a:noAutofit/>
          </a:bodyPr>
          <a:lstStyle/>
          <a:p>
            <a:r>
              <a:rPr lang="en-US" sz="3600" b="1" dirty="0">
                <a:solidFill>
                  <a:srgbClr val="007FA3"/>
                </a:solidFill>
              </a:rPr>
              <a:t>Learning Objective 3</a:t>
            </a:r>
          </a:p>
        </p:txBody>
      </p:sp>
      <p:sp>
        <p:nvSpPr>
          <p:cNvPr id="16385" name="Content Placeholder 3"/>
          <p:cNvSpPr>
            <a:spLocks noGrp="1" noChangeArrowheads="1"/>
          </p:cNvSpPr>
          <p:nvPr>
            <p:ph idx="1"/>
          </p:nvPr>
        </p:nvSpPr>
        <p:spPr>
          <a:xfrm>
            <a:off x="712128" y="2431001"/>
            <a:ext cx="10879014" cy="1226599"/>
          </a:xfrm>
        </p:spPr>
        <p:txBody>
          <a:bodyPr>
            <a:noAutofit/>
          </a:bodyPr>
          <a:lstStyle/>
          <a:p>
            <a:pPr marL="0" indent="0">
              <a:buNone/>
            </a:pPr>
            <a:r>
              <a:rPr lang="en-US" dirty="0"/>
              <a:t>Describe the stages of the product life cycle and how marketing strategies change during a product’s life cycle.</a:t>
            </a:r>
          </a:p>
          <a:p>
            <a:pPr marL="0" indent="0">
              <a:buNone/>
            </a:pPr>
            <a:r>
              <a:rPr lang="en-US" sz="3200" b="1" dirty="0">
                <a:latin typeface="Calibri" panose="020F0502020204030204" pitchFamily="34" charset="0"/>
              </a:rPr>
              <a:t>	</a:t>
            </a:r>
            <a:endParaRPr lang="en-US" sz="3200" b="1" dirty="0">
              <a:solidFill>
                <a:srgbClr val="0070C0"/>
              </a:solidFill>
              <a:latin typeface="Calibri" panose="020F0502020204030204" pitchFamily="34" charset="0"/>
            </a:endParaRPr>
          </a:p>
        </p:txBody>
      </p:sp>
    </p:spTree>
    <p:extLst>
      <p:ext uri="{BB962C8B-B14F-4D97-AF65-F5344CB8AC3E}">
        <p14:creationId xmlns:p14="http://schemas.microsoft.com/office/powerpoint/2010/main" val="1059120819"/>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Title 2"/>
          <p:cNvSpPr>
            <a:spLocks noGrp="1" noChangeArrowheads="1"/>
          </p:cNvSpPr>
          <p:nvPr>
            <p:ph type="title"/>
          </p:nvPr>
        </p:nvSpPr>
        <p:spPr>
          <a:xfrm>
            <a:off x="661744" y="694750"/>
            <a:ext cx="10915930" cy="579116"/>
          </a:xfrm>
        </p:spPr>
        <p:txBody>
          <a:bodyPr>
            <a:noAutofit/>
          </a:bodyPr>
          <a:lstStyle/>
          <a:p>
            <a:r>
              <a:rPr lang="en-US" sz="3600" b="1" dirty="0">
                <a:solidFill>
                  <a:srgbClr val="007FA3"/>
                </a:solidFill>
              </a:rPr>
              <a:t>Learning Objectives</a:t>
            </a:r>
          </a:p>
        </p:txBody>
      </p:sp>
      <p:sp>
        <p:nvSpPr>
          <p:cNvPr id="16385" name="Content Placeholder 3"/>
          <p:cNvSpPr>
            <a:spLocks noGrp="1" noChangeArrowheads="1"/>
          </p:cNvSpPr>
          <p:nvPr>
            <p:ph idx="1"/>
          </p:nvPr>
        </p:nvSpPr>
        <p:spPr>
          <a:xfrm>
            <a:off x="675212" y="1646767"/>
            <a:ext cx="10902462" cy="3115733"/>
          </a:xfrm>
        </p:spPr>
        <p:txBody>
          <a:bodyPr>
            <a:noAutofit/>
          </a:bodyPr>
          <a:lstStyle/>
          <a:p>
            <a:pPr marL="0" indent="0">
              <a:buNone/>
            </a:pPr>
            <a:r>
              <a:rPr lang="en-US" sz="2400" b="1" dirty="0">
                <a:solidFill>
                  <a:srgbClr val="007FA3"/>
                </a:solidFill>
                <a:cs typeface="Arial"/>
              </a:rPr>
              <a:t>9-1  </a:t>
            </a:r>
            <a:r>
              <a:rPr lang="en-US" sz="2400" dirty="0"/>
              <a:t>Explain how companies find and develop new product ideas.</a:t>
            </a:r>
          </a:p>
          <a:p>
            <a:pPr marL="0" indent="0">
              <a:buNone/>
            </a:pPr>
            <a:r>
              <a:rPr lang="en-US" sz="2400" b="1" dirty="0">
                <a:solidFill>
                  <a:srgbClr val="007FA3"/>
                </a:solidFill>
                <a:cs typeface="Arial"/>
              </a:rPr>
              <a:t>9-2  </a:t>
            </a:r>
            <a:r>
              <a:rPr lang="en-US" sz="2400" dirty="0"/>
              <a:t>List and define the steps in the new product development process and the</a:t>
            </a:r>
            <a:br>
              <a:rPr lang="en-US" sz="2400" dirty="0"/>
            </a:br>
            <a:r>
              <a:rPr lang="en-US" sz="2400" dirty="0"/>
              <a:t>       major considerations in managing this process.</a:t>
            </a:r>
            <a:endParaRPr lang="en-US" sz="2400" b="1" dirty="0">
              <a:latin typeface="Calibri" panose="020F0502020204030204" pitchFamily="34" charset="0"/>
            </a:endParaRPr>
          </a:p>
          <a:p>
            <a:pPr marL="0" indent="0">
              <a:buNone/>
            </a:pPr>
            <a:r>
              <a:rPr lang="en-US" sz="2400" b="1" dirty="0">
                <a:solidFill>
                  <a:srgbClr val="007FA3"/>
                </a:solidFill>
                <a:cs typeface="Arial"/>
              </a:rPr>
              <a:t>9-3 </a:t>
            </a:r>
            <a:r>
              <a:rPr lang="en-US" sz="2400" b="1" dirty="0">
                <a:solidFill>
                  <a:srgbClr val="007FA3"/>
                </a:solidFill>
              </a:rPr>
              <a:t> </a:t>
            </a:r>
            <a:r>
              <a:rPr lang="en-US" sz="2400" dirty="0"/>
              <a:t>Describe the stages of the product life cycle and how marketing strategies</a:t>
            </a:r>
            <a:br>
              <a:rPr lang="en-US" sz="2400" dirty="0"/>
            </a:br>
            <a:r>
              <a:rPr lang="en-US" sz="2400" dirty="0"/>
              <a:t>       change during a product’s life cycle.</a:t>
            </a:r>
          </a:p>
          <a:p>
            <a:pPr marL="0" indent="0">
              <a:buNone/>
            </a:pPr>
            <a:r>
              <a:rPr lang="en-US" sz="2400" b="1" dirty="0">
                <a:solidFill>
                  <a:srgbClr val="007FA3"/>
                </a:solidFill>
                <a:cs typeface="Arial"/>
              </a:rPr>
              <a:t>9-4  </a:t>
            </a:r>
            <a:r>
              <a:rPr lang="en-US" sz="2400" dirty="0"/>
              <a:t>Discuss two additional product issues: socially responsible product</a:t>
            </a:r>
            <a:br>
              <a:rPr lang="en-US" sz="2400" dirty="0"/>
            </a:br>
            <a:r>
              <a:rPr lang="en-US" sz="2400" dirty="0"/>
              <a:t>       decisions and international product and services marketing.</a:t>
            </a:r>
            <a:endParaRPr lang="en-US" sz="2400" b="1" dirty="0">
              <a:latin typeface="Calibri" panose="020F0502020204030204" pitchFamily="34" charset="0"/>
            </a:endParaRPr>
          </a:p>
          <a:p>
            <a:pPr marL="0" indent="0">
              <a:buNone/>
            </a:pPr>
            <a:r>
              <a:rPr lang="en-US" sz="3200" b="1" dirty="0">
                <a:latin typeface="Calibri" panose="020F0502020204030204" pitchFamily="34" charset="0"/>
              </a:rPr>
              <a:t>	</a:t>
            </a:r>
          </a:p>
        </p:txBody>
      </p:sp>
    </p:spTree>
    <p:extLst>
      <p:ext uri="{BB962C8B-B14F-4D97-AF65-F5344CB8AC3E}">
        <p14:creationId xmlns:p14="http://schemas.microsoft.com/office/powerpoint/2010/main" val="2192517912"/>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p:cNvSpPr>
            <a:spLocks noGrp="1" noChangeArrowheads="1"/>
          </p:cNvSpPr>
          <p:nvPr>
            <p:ph type="title"/>
          </p:nvPr>
        </p:nvSpPr>
        <p:spPr>
          <a:xfrm>
            <a:off x="448511" y="763653"/>
            <a:ext cx="11217972" cy="719158"/>
          </a:xfrm>
        </p:spPr>
        <p:txBody>
          <a:bodyPr>
            <a:noAutofit/>
          </a:bodyPr>
          <a:lstStyle/>
          <a:p>
            <a:r>
              <a:rPr lang="en-US" sz="3600" dirty="0">
                <a:solidFill>
                  <a:srgbClr val="007FA3"/>
                </a:solidFill>
              </a:rPr>
              <a:t>Product Life-Cycle Strategies</a:t>
            </a:r>
            <a:endParaRPr lang="en-US" sz="3600" b="1" dirty="0">
              <a:solidFill>
                <a:srgbClr val="007FA3"/>
              </a:solidFill>
            </a:endParaRPr>
          </a:p>
        </p:txBody>
      </p:sp>
      <p:pic>
        <p:nvPicPr>
          <p:cNvPr id="8194" name="Picture 2" descr="Line chart explains the Sales and Profits over a product’s life from Inception to Decline.&#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8511" y="1797659"/>
            <a:ext cx="11240814" cy="36255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95782003"/>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p:cNvSpPr>
            <a:spLocks noGrp="1" noChangeArrowheads="1"/>
          </p:cNvSpPr>
          <p:nvPr>
            <p:ph type="title"/>
          </p:nvPr>
        </p:nvSpPr>
        <p:spPr>
          <a:xfrm>
            <a:off x="720365" y="343523"/>
            <a:ext cx="9576021" cy="620304"/>
          </a:xfrm>
        </p:spPr>
        <p:txBody>
          <a:bodyPr>
            <a:noAutofit/>
          </a:bodyPr>
          <a:lstStyle/>
          <a:p>
            <a:r>
              <a:rPr lang="en-US" sz="3600" dirty="0">
                <a:solidFill>
                  <a:srgbClr val="007FA3"/>
                </a:solidFill>
              </a:rPr>
              <a:t>Product Life-Cycle Strategies</a:t>
            </a:r>
            <a:endParaRPr lang="en-US" sz="3600" b="1" dirty="0">
              <a:solidFill>
                <a:srgbClr val="007FA3"/>
              </a:solidFill>
            </a:endParaRPr>
          </a:p>
        </p:txBody>
      </p:sp>
      <p:sp>
        <p:nvSpPr>
          <p:cNvPr id="2" name="Content Placeholder 1"/>
          <p:cNvSpPr>
            <a:spLocks noGrp="1"/>
          </p:cNvSpPr>
          <p:nvPr>
            <p:ph type="body" sz="quarter" idx="13"/>
          </p:nvPr>
        </p:nvSpPr>
        <p:spPr>
          <a:xfrm>
            <a:off x="761542" y="1162451"/>
            <a:ext cx="7755465" cy="4859867"/>
          </a:xfrm>
        </p:spPr>
        <p:txBody>
          <a:bodyPr>
            <a:normAutofit fontScale="92500"/>
          </a:bodyPr>
          <a:lstStyle/>
          <a:p>
            <a:pPr algn="l"/>
            <a:r>
              <a:rPr lang="en-US" altLang="en-US" sz="2800" b="1" i="0" dirty="0">
                <a:solidFill>
                  <a:srgbClr val="000000"/>
                </a:solidFill>
              </a:rPr>
              <a:t>Product development </a:t>
            </a:r>
          </a:p>
          <a:p>
            <a:pPr marL="228600" lvl="1">
              <a:buClr>
                <a:srgbClr val="00759E"/>
              </a:buClr>
            </a:pPr>
            <a:r>
              <a:rPr lang="en-US" altLang="en-US" sz="2800" dirty="0">
                <a:solidFill>
                  <a:srgbClr val="000000"/>
                </a:solidFill>
              </a:rPr>
              <a:t>Zero sales and increasing investment costs </a:t>
            </a:r>
          </a:p>
          <a:p>
            <a:pPr algn="l"/>
            <a:r>
              <a:rPr lang="en-US" altLang="en-US" sz="2800" b="1" i="0" dirty="0">
                <a:solidFill>
                  <a:srgbClr val="000000"/>
                </a:solidFill>
              </a:rPr>
              <a:t>Introduction </a:t>
            </a:r>
          </a:p>
          <a:p>
            <a:pPr marL="0" lvl="1" indent="222250">
              <a:buClr>
                <a:srgbClr val="00759E"/>
              </a:buClr>
            </a:pPr>
            <a:r>
              <a:rPr lang="en-US" altLang="en-US" sz="2800" dirty="0">
                <a:solidFill>
                  <a:srgbClr val="000000"/>
                </a:solidFill>
              </a:rPr>
              <a:t>Slow sales and nonexistent profits </a:t>
            </a:r>
          </a:p>
          <a:p>
            <a:pPr algn="l"/>
            <a:r>
              <a:rPr lang="en-US" altLang="en-US" sz="2800" b="1" i="0" dirty="0">
                <a:solidFill>
                  <a:srgbClr val="000000"/>
                </a:solidFill>
              </a:rPr>
              <a:t>Growth</a:t>
            </a:r>
          </a:p>
          <a:p>
            <a:pPr marL="228600" lvl="1">
              <a:buClr>
                <a:srgbClr val="00759E"/>
              </a:buClr>
            </a:pPr>
            <a:r>
              <a:rPr lang="en-US" altLang="en-US" sz="2800" dirty="0">
                <a:solidFill>
                  <a:srgbClr val="000000"/>
                </a:solidFill>
              </a:rPr>
              <a:t>Rapid market acceptance and increasing profits</a:t>
            </a:r>
          </a:p>
          <a:p>
            <a:pPr algn="l"/>
            <a:r>
              <a:rPr lang="en-US" altLang="en-US" sz="2800" b="1" i="0" dirty="0">
                <a:solidFill>
                  <a:srgbClr val="000000"/>
                </a:solidFill>
              </a:rPr>
              <a:t>Maturity </a:t>
            </a:r>
          </a:p>
          <a:p>
            <a:pPr marL="222250" lvl="1" indent="-222250">
              <a:buClr>
                <a:srgbClr val="00759E"/>
              </a:buClr>
            </a:pPr>
            <a:r>
              <a:rPr lang="en-US" altLang="en-US" sz="2800" dirty="0">
                <a:solidFill>
                  <a:srgbClr val="000000"/>
                </a:solidFill>
              </a:rPr>
              <a:t>Slow sales growth and profits level off or decline</a:t>
            </a:r>
          </a:p>
          <a:p>
            <a:pPr algn="l"/>
            <a:r>
              <a:rPr lang="en-US" altLang="en-US" sz="2800" b="1" i="0" dirty="0">
                <a:solidFill>
                  <a:srgbClr val="000000"/>
                </a:solidFill>
              </a:rPr>
              <a:t>Decline</a:t>
            </a:r>
          </a:p>
          <a:p>
            <a:pPr marL="222250" lvl="1" indent="-222250">
              <a:buClr>
                <a:srgbClr val="00759E"/>
              </a:buClr>
            </a:pPr>
            <a:r>
              <a:rPr lang="en-US" altLang="en-US" sz="2800" dirty="0">
                <a:solidFill>
                  <a:srgbClr val="000000"/>
                </a:solidFill>
              </a:rPr>
              <a:t>Sales fall off and profits drop</a:t>
            </a:r>
            <a:endParaRPr lang="en-US" altLang="en-US" sz="2800" b="1"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354442558"/>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a:spLocks noGrp="1" noChangeArrowheads="1"/>
          </p:cNvSpPr>
          <p:nvPr>
            <p:ph type="title"/>
          </p:nvPr>
        </p:nvSpPr>
        <p:spPr>
          <a:xfrm>
            <a:off x="863600" y="874182"/>
            <a:ext cx="10178300" cy="639803"/>
          </a:xfrm>
        </p:spPr>
        <p:txBody>
          <a:bodyPr>
            <a:noAutofit/>
          </a:bodyPr>
          <a:lstStyle/>
          <a:p>
            <a:r>
              <a:rPr lang="en-US" sz="3600" dirty="0">
                <a:solidFill>
                  <a:srgbClr val="007FA3"/>
                </a:solidFill>
              </a:rPr>
              <a:t>Product Life-Cycle Strategies</a:t>
            </a:r>
            <a:endParaRPr lang="en-US" sz="3600" b="1" dirty="0">
              <a:solidFill>
                <a:srgbClr val="007FA3"/>
              </a:solidFill>
            </a:endParaRPr>
          </a:p>
        </p:txBody>
      </p:sp>
      <p:sp>
        <p:nvSpPr>
          <p:cNvPr id="3" name="Content Placeholder 2"/>
          <p:cNvSpPr>
            <a:spLocks noGrp="1"/>
          </p:cNvSpPr>
          <p:nvPr>
            <p:ph idx="1"/>
          </p:nvPr>
        </p:nvSpPr>
        <p:spPr>
          <a:xfrm>
            <a:off x="863600" y="1931367"/>
            <a:ext cx="7535333" cy="515272"/>
          </a:xfrm>
        </p:spPr>
        <p:txBody>
          <a:bodyPr>
            <a:normAutofit lnSpcReduction="10000"/>
          </a:bodyPr>
          <a:lstStyle/>
          <a:p>
            <a:pPr marL="0" indent="0">
              <a:buNone/>
            </a:pPr>
            <a:r>
              <a:rPr lang="en-US" sz="3200" b="1" dirty="0"/>
              <a:t>Introduction Stage</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863600" y="2641601"/>
            <a:ext cx="10430932" cy="2523524"/>
          </a:xfrm>
        </p:spPr>
        <p:txBody>
          <a:bodyPr>
            <a:normAutofit/>
          </a:bodyPr>
          <a:lstStyle/>
          <a:p>
            <a:pPr marL="222250" indent="-222250" algn="l">
              <a:buClr>
                <a:srgbClr val="00759E"/>
              </a:buClr>
              <a:buFont typeface="Arial"/>
              <a:buChar char="•"/>
            </a:pPr>
            <a:r>
              <a:rPr lang="en-US" altLang="en-US" sz="2800" i="0" dirty="0">
                <a:solidFill>
                  <a:srgbClr val="000000"/>
                </a:solidFill>
              </a:rPr>
              <a:t>Slow sales growth</a:t>
            </a:r>
          </a:p>
          <a:p>
            <a:pPr marL="222250" indent="-222250" algn="l">
              <a:buClr>
                <a:srgbClr val="00759E"/>
              </a:buClr>
              <a:buFont typeface="Arial"/>
              <a:buChar char="•"/>
            </a:pPr>
            <a:r>
              <a:rPr lang="en-US" altLang="en-US" sz="2800" i="0" dirty="0">
                <a:solidFill>
                  <a:srgbClr val="000000"/>
                </a:solidFill>
              </a:rPr>
              <a:t>Little or no profit</a:t>
            </a:r>
          </a:p>
          <a:p>
            <a:pPr marL="222250" indent="-222250" algn="l">
              <a:buClr>
                <a:srgbClr val="00759E"/>
              </a:buClr>
              <a:buFont typeface="Arial"/>
              <a:buChar char="•"/>
            </a:pPr>
            <a:r>
              <a:rPr lang="en-US" altLang="en-US" sz="2800" i="0" dirty="0">
                <a:solidFill>
                  <a:srgbClr val="000000"/>
                </a:solidFill>
              </a:rPr>
              <a:t>High distribution and promotion expenses</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92702916"/>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a:spLocks noGrp="1" noChangeArrowheads="1"/>
          </p:cNvSpPr>
          <p:nvPr>
            <p:ph type="title"/>
          </p:nvPr>
        </p:nvSpPr>
        <p:spPr>
          <a:xfrm>
            <a:off x="863600" y="766119"/>
            <a:ext cx="10846021" cy="720404"/>
          </a:xfrm>
        </p:spPr>
        <p:txBody>
          <a:bodyPr>
            <a:noAutofit/>
          </a:bodyPr>
          <a:lstStyle/>
          <a:p>
            <a:r>
              <a:rPr lang="en-US" sz="3600" dirty="0">
                <a:solidFill>
                  <a:srgbClr val="007FA3"/>
                </a:solidFill>
              </a:rPr>
              <a:t>Product Life-Cycle Strategies</a:t>
            </a:r>
            <a:endParaRPr lang="en-US" sz="3600" b="1" dirty="0">
              <a:solidFill>
                <a:srgbClr val="007FA3"/>
              </a:solidFill>
            </a:endParaRPr>
          </a:p>
        </p:txBody>
      </p:sp>
      <p:sp>
        <p:nvSpPr>
          <p:cNvPr id="3" name="Content Placeholder 2"/>
          <p:cNvSpPr>
            <a:spLocks noGrp="1"/>
          </p:cNvSpPr>
          <p:nvPr>
            <p:ph idx="1"/>
          </p:nvPr>
        </p:nvSpPr>
        <p:spPr>
          <a:xfrm>
            <a:off x="863600" y="1762957"/>
            <a:ext cx="7535333" cy="602209"/>
          </a:xfrm>
        </p:spPr>
        <p:txBody>
          <a:bodyPr>
            <a:normAutofit/>
          </a:bodyPr>
          <a:lstStyle/>
          <a:p>
            <a:pPr marL="0" indent="0">
              <a:buNone/>
            </a:pPr>
            <a:r>
              <a:rPr lang="en-US" sz="3200" b="1" dirty="0"/>
              <a:t>Growth Stage</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863600" y="2436561"/>
            <a:ext cx="10430932" cy="3314357"/>
          </a:xfrm>
        </p:spPr>
        <p:txBody>
          <a:bodyPr>
            <a:normAutofit/>
          </a:bodyPr>
          <a:lstStyle/>
          <a:p>
            <a:pPr marL="346075" indent="-346075" algn="l">
              <a:buClr>
                <a:srgbClr val="00759E"/>
              </a:buClr>
              <a:buFont typeface="Arial"/>
              <a:buChar char="•"/>
            </a:pPr>
            <a:r>
              <a:rPr lang="en-US" altLang="en-US" sz="2800" i="0" dirty="0">
                <a:solidFill>
                  <a:srgbClr val="000000"/>
                </a:solidFill>
              </a:rPr>
              <a:t>Sales increase</a:t>
            </a:r>
          </a:p>
          <a:p>
            <a:pPr marL="346075" indent="-346075" algn="l">
              <a:buClr>
                <a:srgbClr val="00759E"/>
              </a:buClr>
              <a:buFont typeface="Arial"/>
              <a:buChar char="•"/>
            </a:pPr>
            <a:r>
              <a:rPr lang="en-US" altLang="en-US" sz="2800" i="0" dirty="0">
                <a:solidFill>
                  <a:srgbClr val="000000"/>
                </a:solidFill>
              </a:rPr>
              <a:t>New competitors enter the market</a:t>
            </a:r>
          </a:p>
          <a:p>
            <a:pPr marL="346075" indent="-346075" algn="l">
              <a:buClr>
                <a:srgbClr val="00759E"/>
              </a:buClr>
              <a:buFont typeface="Arial"/>
              <a:buChar char="•"/>
            </a:pPr>
            <a:r>
              <a:rPr lang="en-US" altLang="en-US" sz="2800" i="0" dirty="0">
                <a:solidFill>
                  <a:srgbClr val="000000"/>
                </a:solidFill>
              </a:rPr>
              <a:t>Profits increase</a:t>
            </a:r>
          </a:p>
          <a:p>
            <a:pPr marL="346075" indent="-346075" algn="l">
              <a:buClr>
                <a:srgbClr val="00759E"/>
              </a:buClr>
              <a:buFont typeface="Arial"/>
              <a:buChar char="•"/>
            </a:pPr>
            <a:r>
              <a:rPr lang="en-US" altLang="en-US" sz="2800" i="0" dirty="0">
                <a:solidFill>
                  <a:srgbClr val="000000"/>
                </a:solidFill>
              </a:rPr>
              <a:t>Economies of scale</a:t>
            </a:r>
          </a:p>
          <a:p>
            <a:pPr marL="346075" indent="-346075" algn="l">
              <a:buClr>
                <a:srgbClr val="00759E"/>
              </a:buClr>
              <a:buFont typeface="Arial"/>
              <a:buChar char="•"/>
            </a:pPr>
            <a:r>
              <a:rPr lang="en-US" altLang="en-US" sz="2800" i="0" dirty="0">
                <a:solidFill>
                  <a:srgbClr val="000000"/>
                </a:solidFill>
              </a:rPr>
              <a:t>Consumer education </a:t>
            </a:r>
          </a:p>
          <a:p>
            <a:pPr marL="346075" indent="-346075" algn="l">
              <a:buClr>
                <a:srgbClr val="00759E"/>
              </a:buClr>
              <a:buFont typeface="Arial"/>
              <a:buChar char="•"/>
            </a:pPr>
            <a:r>
              <a:rPr lang="en-US" altLang="en-US" sz="2800" i="0" dirty="0">
                <a:solidFill>
                  <a:srgbClr val="000000"/>
                </a:solidFill>
              </a:rPr>
              <a:t>Lowering prices to attract more buyers</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490237243"/>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a:spLocks noGrp="1" noChangeArrowheads="1"/>
          </p:cNvSpPr>
          <p:nvPr>
            <p:ph type="title"/>
          </p:nvPr>
        </p:nvSpPr>
        <p:spPr>
          <a:xfrm>
            <a:off x="706219" y="404013"/>
            <a:ext cx="9520242" cy="750171"/>
          </a:xfrm>
        </p:spPr>
        <p:txBody>
          <a:bodyPr>
            <a:noAutofit/>
          </a:bodyPr>
          <a:lstStyle/>
          <a:p>
            <a:r>
              <a:rPr lang="en-US" sz="3600" dirty="0">
                <a:solidFill>
                  <a:srgbClr val="007FA3"/>
                </a:solidFill>
              </a:rPr>
              <a:t>Product Life-Cycle Strategies</a:t>
            </a:r>
            <a:endParaRPr lang="en-US" sz="3600" b="1" dirty="0">
              <a:solidFill>
                <a:srgbClr val="007FA3"/>
              </a:solidFill>
            </a:endParaRPr>
          </a:p>
        </p:txBody>
      </p:sp>
      <p:sp>
        <p:nvSpPr>
          <p:cNvPr id="3" name="Content Placeholder 2"/>
          <p:cNvSpPr>
            <a:spLocks noGrp="1"/>
          </p:cNvSpPr>
          <p:nvPr>
            <p:ph idx="1"/>
          </p:nvPr>
        </p:nvSpPr>
        <p:spPr>
          <a:xfrm>
            <a:off x="706219" y="1276784"/>
            <a:ext cx="7535333" cy="621107"/>
          </a:xfrm>
        </p:spPr>
        <p:txBody>
          <a:bodyPr>
            <a:normAutofit/>
          </a:bodyPr>
          <a:lstStyle/>
          <a:p>
            <a:pPr marL="0" indent="0">
              <a:buNone/>
            </a:pPr>
            <a:r>
              <a:rPr lang="en-US" sz="3200" b="1" dirty="0"/>
              <a:t>Maturity Stage</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706219" y="2020491"/>
            <a:ext cx="10430932" cy="2737224"/>
          </a:xfrm>
        </p:spPr>
        <p:txBody>
          <a:bodyPr>
            <a:normAutofit/>
          </a:bodyPr>
          <a:lstStyle/>
          <a:p>
            <a:pPr marL="341313" indent="-341313" algn="l">
              <a:buClr>
                <a:srgbClr val="00759E"/>
              </a:buClr>
              <a:buFont typeface="Arial"/>
              <a:buChar char="•"/>
            </a:pPr>
            <a:r>
              <a:rPr lang="en-US" altLang="en-US" sz="2800" i="0" dirty="0">
                <a:solidFill>
                  <a:srgbClr val="000000"/>
                </a:solidFill>
              </a:rPr>
              <a:t>Slowdown in sales</a:t>
            </a:r>
          </a:p>
          <a:p>
            <a:pPr marL="341313" indent="-341313" algn="l">
              <a:buClr>
                <a:srgbClr val="00759E"/>
              </a:buClr>
              <a:buFont typeface="Arial"/>
              <a:buChar char="•"/>
            </a:pPr>
            <a:r>
              <a:rPr lang="en-US" altLang="en-US" sz="2800" i="0" dirty="0">
                <a:solidFill>
                  <a:srgbClr val="000000"/>
                </a:solidFill>
              </a:rPr>
              <a:t>Many suppliers</a:t>
            </a:r>
          </a:p>
          <a:p>
            <a:pPr marL="341313" indent="-341313" algn="l">
              <a:buClr>
                <a:srgbClr val="00759E"/>
              </a:buClr>
              <a:buFont typeface="Arial"/>
              <a:buChar char="•"/>
            </a:pPr>
            <a:r>
              <a:rPr lang="en-US" altLang="en-US" sz="2800" i="0" dirty="0">
                <a:solidFill>
                  <a:srgbClr val="000000"/>
                </a:solidFill>
              </a:rPr>
              <a:t>Substitute products</a:t>
            </a:r>
          </a:p>
          <a:p>
            <a:pPr marL="341313" indent="-341313" algn="l">
              <a:buClr>
                <a:srgbClr val="00759E"/>
              </a:buClr>
              <a:buFont typeface="Arial"/>
              <a:buChar char="•"/>
            </a:pPr>
            <a:r>
              <a:rPr lang="en-US" altLang="en-US" sz="2800" i="0" dirty="0">
                <a:solidFill>
                  <a:srgbClr val="000000"/>
                </a:solidFill>
              </a:rPr>
              <a:t>Overcapacity leads to competition</a:t>
            </a:r>
          </a:p>
          <a:p>
            <a:pPr marL="341313" indent="-341313" algn="l">
              <a:buClr>
                <a:srgbClr val="00759E"/>
              </a:buClr>
              <a:buFont typeface="Arial"/>
              <a:buChar char="•"/>
            </a:pPr>
            <a:r>
              <a:rPr lang="en-US" altLang="en-US" sz="2800" i="0" dirty="0">
                <a:solidFill>
                  <a:srgbClr val="000000"/>
                </a:solidFill>
              </a:rPr>
              <a:t>Increased promotion and R&amp;D to support sales and profits</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1385109817"/>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p:cNvSpPr>
            <a:spLocks noGrp="1" noChangeArrowheads="1"/>
          </p:cNvSpPr>
          <p:nvPr>
            <p:ph type="title"/>
          </p:nvPr>
        </p:nvSpPr>
        <p:spPr>
          <a:xfrm>
            <a:off x="873350" y="343523"/>
            <a:ext cx="6759113" cy="732242"/>
          </a:xfrm>
        </p:spPr>
        <p:txBody>
          <a:bodyPr>
            <a:noAutofit/>
          </a:bodyPr>
          <a:lstStyle/>
          <a:p>
            <a:r>
              <a:rPr lang="en-US" sz="3600" dirty="0">
                <a:solidFill>
                  <a:srgbClr val="007FA3"/>
                </a:solidFill>
              </a:rPr>
              <a:t>Product Life-Cycle Strategies</a:t>
            </a:r>
            <a:endParaRPr lang="en-US" sz="3600" b="1" dirty="0">
              <a:solidFill>
                <a:srgbClr val="007FA3"/>
              </a:solidFill>
            </a:endParaRPr>
          </a:p>
        </p:txBody>
      </p:sp>
      <p:sp>
        <p:nvSpPr>
          <p:cNvPr id="3" name="Content Placeholder 2"/>
          <p:cNvSpPr>
            <a:spLocks noGrp="1"/>
          </p:cNvSpPr>
          <p:nvPr>
            <p:ph idx="1"/>
          </p:nvPr>
        </p:nvSpPr>
        <p:spPr>
          <a:xfrm>
            <a:off x="873350" y="1250487"/>
            <a:ext cx="5770179" cy="638852"/>
          </a:xfrm>
        </p:spPr>
        <p:txBody>
          <a:bodyPr>
            <a:normAutofit/>
          </a:bodyPr>
          <a:lstStyle/>
          <a:p>
            <a:pPr marL="0" indent="0">
              <a:buNone/>
            </a:pPr>
            <a:r>
              <a:rPr lang="en-US" sz="3200" b="1" dirty="0"/>
              <a:t>Maturity Stage</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873350" y="1889339"/>
            <a:ext cx="4920499" cy="2396565"/>
          </a:xfrm>
        </p:spPr>
        <p:txBody>
          <a:bodyPr>
            <a:normAutofit/>
          </a:bodyPr>
          <a:lstStyle/>
          <a:p>
            <a:pPr algn="l"/>
            <a:r>
              <a:rPr lang="en-US" sz="2800" b="1" i="0" dirty="0">
                <a:solidFill>
                  <a:srgbClr val="000000"/>
                </a:solidFill>
              </a:rPr>
              <a:t>Modification Strategies</a:t>
            </a:r>
          </a:p>
          <a:p>
            <a:pPr marL="296863" indent="-296863" algn="l">
              <a:buClr>
                <a:srgbClr val="00759E"/>
              </a:buClr>
              <a:buFont typeface="Arial"/>
              <a:buChar char="•"/>
            </a:pPr>
            <a:r>
              <a:rPr lang="en-US" altLang="en-US" sz="2800" i="0" dirty="0">
                <a:solidFill>
                  <a:srgbClr val="000000"/>
                </a:solidFill>
              </a:rPr>
              <a:t>Modify the market </a:t>
            </a:r>
          </a:p>
          <a:p>
            <a:pPr marL="296863" indent="-296863" algn="l">
              <a:buClr>
                <a:srgbClr val="00759E"/>
              </a:buClr>
              <a:buFont typeface="Arial"/>
              <a:buChar char="•"/>
            </a:pPr>
            <a:r>
              <a:rPr lang="en-US" altLang="en-US" sz="2800" i="0" dirty="0">
                <a:solidFill>
                  <a:srgbClr val="000000"/>
                </a:solidFill>
              </a:rPr>
              <a:t>Modify the product </a:t>
            </a:r>
          </a:p>
          <a:p>
            <a:pPr marL="296863" indent="-296863" algn="l">
              <a:buClr>
                <a:srgbClr val="00759E"/>
              </a:buClr>
              <a:buFont typeface="Arial"/>
              <a:buChar char="•"/>
            </a:pPr>
            <a:r>
              <a:rPr lang="en-US" altLang="en-US" sz="2800" i="0" dirty="0">
                <a:solidFill>
                  <a:srgbClr val="000000"/>
                </a:solidFill>
              </a:rPr>
              <a:t>Modify the marketing mix </a:t>
            </a:r>
          </a:p>
          <a:p>
            <a:pPr marL="457200" indent="-457200" algn="l">
              <a:buFont typeface="Arial"/>
              <a:buChar char="•"/>
            </a:pPr>
            <a:endParaRPr lang="en-US" altLang="en-US" sz="2800" dirty="0">
              <a:solidFill>
                <a:srgbClr val="000000"/>
              </a:solidFill>
            </a:endParaRPr>
          </a:p>
          <a:p>
            <a:pPr marL="0" indent="0" algn="l"/>
            <a:endParaRPr lang="en-US" altLang="en-US" sz="2800" i="0" dirty="0">
              <a:solidFill>
                <a:srgbClr val="000000"/>
              </a:solidFill>
            </a:endParaRPr>
          </a:p>
        </p:txBody>
      </p:sp>
      <p:pic>
        <p:nvPicPr>
          <p:cNvPr id="9218" name="Picture 2" descr="Quaker advertisement shows a cup of Quaker oats with grapes and milk. Above the cup, the advertisement has the text &quot;Start everyday full of LIFE.&quot; The bottom of the advertisement has the words &quot;Quaker Up.&quot;&#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32463" y="483856"/>
            <a:ext cx="3890682" cy="52075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58255986"/>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a:spLocks noGrp="1" noChangeArrowheads="1"/>
          </p:cNvSpPr>
          <p:nvPr>
            <p:ph type="title"/>
          </p:nvPr>
        </p:nvSpPr>
        <p:spPr>
          <a:xfrm>
            <a:off x="2319868" y="706640"/>
            <a:ext cx="8868484" cy="745118"/>
          </a:xfrm>
        </p:spPr>
        <p:txBody>
          <a:bodyPr>
            <a:noAutofit/>
          </a:bodyPr>
          <a:lstStyle/>
          <a:p>
            <a:r>
              <a:rPr lang="en-US" sz="3600" dirty="0">
                <a:solidFill>
                  <a:srgbClr val="007FA3"/>
                </a:solidFill>
              </a:rPr>
              <a:t>Product Life-Cycle Strategies</a:t>
            </a:r>
            <a:endParaRPr lang="en-US" sz="3600" b="1" dirty="0">
              <a:solidFill>
                <a:srgbClr val="007FA3"/>
              </a:solidFill>
            </a:endParaRPr>
          </a:p>
        </p:txBody>
      </p:sp>
      <p:sp>
        <p:nvSpPr>
          <p:cNvPr id="3" name="Content Placeholder 2"/>
          <p:cNvSpPr>
            <a:spLocks noGrp="1"/>
          </p:cNvSpPr>
          <p:nvPr>
            <p:ph idx="1"/>
          </p:nvPr>
        </p:nvSpPr>
        <p:spPr>
          <a:xfrm>
            <a:off x="2319868" y="1745575"/>
            <a:ext cx="3240674" cy="602209"/>
          </a:xfrm>
        </p:spPr>
        <p:txBody>
          <a:bodyPr>
            <a:normAutofit/>
          </a:bodyPr>
          <a:lstStyle/>
          <a:p>
            <a:pPr marL="0" indent="0">
              <a:buNone/>
            </a:pPr>
            <a:r>
              <a:rPr lang="en-US" sz="3200" b="1" dirty="0"/>
              <a:t>Decline Stage</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2387601" y="2641601"/>
            <a:ext cx="5125308" cy="1905686"/>
          </a:xfrm>
        </p:spPr>
        <p:txBody>
          <a:bodyPr>
            <a:normAutofit/>
          </a:bodyPr>
          <a:lstStyle/>
          <a:p>
            <a:pPr marL="296863" indent="-296863" algn="l">
              <a:buClr>
                <a:srgbClr val="00759E"/>
              </a:buClr>
              <a:buFont typeface="Arial"/>
              <a:buChar char="•"/>
              <a:defRPr/>
            </a:pPr>
            <a:r>
              <a:rPr lang="en-US" sz="2800" i="0" dirty="0">
                <a:solidFill>
                  <a:srgbClr val="000000"/>
                </a:solidFill>
              </a:rPr>
              <a:t>Maintain the product</a:t>
            </a:r>
          </a:p>
          <a:p>
            <a:pPr marL="296863" indent="-296863" algn="l">
              <a:buClr>
                <a:srgbClr val="00759E"/>
              </a:buClr>
              <a:buFont typeface="Arial"/>
              <a:buChar char="•"/>
              <a:defRPr/>
            </a:pPr>
            <a:r>
              <a:rPr lang="en-US" sz="2800" i="0" dirty="0">
                <a:solidFill>
                  <a:srgbClr val="000000"/>
                </a:solidFill>
              </a:rPr>
              <a:t>Harvest the product</a:t>
            </a:r>
          </a:p>
          <a:p>
            <a:pPr marL="296863" indent="-296863" algn="l">
              <a:buClr>
                <a:srgbClr val="00759E"/>
              </a:buClr>
              <a:buFont typeface="Arial"/>
              <a:buChar char="•"/>
              <a:defRPr/>
            </a:pPr>
            <a:r>
              <a:rPr lang="en-US" sz="2800" i="0" dirty="0">
                <a:solidFill>
                  <a:srgbClr val="000000"/>
                </a:solidFill>
              </a:rPr>
              <a:t>Drop the product</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1628208807"/>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a:spLocks noGrp="1" noChangeArrowheads="1"/>
          </p:cNvSpPr>
          <p:nvPr>
            <p:ph type="title"/>
          </p:nvPr>
        </p:nvSpPr>
        <p:spPr>
          <a:xfrm>
            <a:off x="1198181" y="314565"/>
            <a:ext cx="10461229" cy="719158"/>
          </a:xfrm>
        </p:spPr>
        <p:txBody>
          <a:bodyPr>
            <a:noAutofit/>
          </a:bodyPr>
          <a:lstStyle/>
          <a:p>
            <a:r>
              <a:rPr lang="en-US" sz="3600" dirty="0">
                <a:solidFill>
                  <a:srgbClr val="007FA3"/>
                </a:solidFill>
              </a:rPr>
              <a:t>Product Life-Cycle Strategies</a:t>
            </a:r>
            <a:endParaRPr lang="en-US" sz="3600" b="1" dirty="0">
              <a:solidFill>
                <a:srgbClr val="007FA3"/>
              </a:solidFill>
            </a:endParaRPr>
          </a:p>
        </p:txBody>
      </p:sp>
      <p:sp>
        <p:nvSpPr>
          <p:cNvPr id="3" name="Content Placeholder 2"/>
          <p:cNvSpPr>
            <a:spLocks noGrp="1"/>
          </p:cNvSpPr>
          <p:nvPr>
            <p:ph idx="1"/>
          </p:nvPr>
        </p:nvSpPr>
        <p:spPr>
          <a:xfrm>
            <a:off x="1198180" y="1261962"/>
            <a:ext cx="9711559" cy="456479"/>
          </a:xfrm>
        </p:spPr>
        <p:txBody>
          <a:bodyPr>
            <a:normAutofit/>
          </a:bodyPr>
          <a:lstStyle/>
          <a:p>
            <a:pPr marL="0" indent="0">
              <a:buNone/>
            </a:pPr>
            <a:r>
              <a:rPr lang="en-US" sz="2400" b="1" dirty="0"/>
              <a:t>Table 9.2 </a:t>
            </a:r>
            <a:r>
              <a:rPr lang="en-US" sz="2400" dirty="0"/>
              <a:t>Part I</a:t>
            </a:r>
          </a:p>
          <a:p>
            <a:pPr marL="0" indent="0">
              <a:buNone/>
            </a:pPr>
            <a:endParaRPr lang="en-US" b="1" dirty="0"/>
          </a:p>
          <a:p>
            <a:pPr marL="0" indent="0">
              <a:buNone/>
            </a:pPr>
            <a:endParaRPr lang="en-US" dirty="0"/>
          </a:p>
        </p:txBody>
      </p:sp>
      <p:pic>
        <p:nvPicPr>
          <p:cNvPr id="10242" name="Picture 2" descr="Table provides a summary of Product Life-Cycle Characteristics, Objectives, and Strategies.&#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8181" y="1718441"/>
            <a:ext cx="9711559" cy="44354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04887402"/>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a:spLocks noGrp="1" noChangeArrowheads="1"/>
          </p:cNvSpPr>
          <p:nvPr>
            <p:ph type="title"/>
          </p:nvPr>
        </p:nvSpPr>
        <p:spPr>
          <a:xfrm>
            <a:off x="993229" y="343523"/>
            <a:ext cx="10504103" cy="694445"/>
          </a:xfrm>
        </p:spPr>
        <p:txBody>
          <a:bodyPr>
            <a:noAutofit/>
          </a:bodyPr>
          <a:lstStyle/>
          <a:p>
            <a:r>
              <a:rPr lang="en-US" sz="3600" dirty="0">
                <a:solidFill>
                  <a:srgbClr val="00759E"/>
                </a:solidFill>
              </a:rPr>
              <a:t>Product Life-Cycle Strategies</a:t>
            </a:r>
            <a:endParaRPr lang="en-US" sz="3600" b="1" dirty="0">
              <a:solidFill>
                <a:srgbClr val="00759E"/>
              </a:solidFill>
            </a:endParaRPr>
          </a:p>
        </p:txBody>
      </p:sp>
      <p:sp>
        <p:nvSpPr>
          <p:cNvPr id="3" name="Content Placeholder 2"/>
          <p:cNvSpPr>
            <a:spLocks noGrp="1"/>
          </p:cNvSpPr>
          <p:nvPr>
            <p:ph idx="1"/>
          </p:nvPr>
        </p:nvSpPr>
        <p:spPr>
          <a:xfrm>
            <a:off x="968515" y="1130473"/>
            <a:ext cx="10346267" cy="511229"/>
          </a:xfrm>
        </p:spPr>
        <p:txBody>
          <a:bodyPr>
            <a:normAutofit/>
          </a:bodyPr>
          <a:lstStyle/>
          <a:p>
            <a:pPr marL="0" indent="0">
              <a:buNone/>
            </a:pPr>
            <a:r>
              <a:rPr lang="en-US" sz="2400" b="1" dirty="0"/>
              <a:t>Table 9.2 </a:t>
            </a:r>
            <a:r>
              <a:rPr lang="en-US" sz="2400" dirty="0"/>
              <a:t>Part II</a:t>
            </a:r>
          </a:p>
          <a:p>
            <a:pPr marL="0" indent="0">
              <a:buNone/>
            </a:pPr>
            <a:endParaRPr lang="en-US" b="1" dirty="0"/>
          </a:p>
          <a:p>
            <a:pPr marL="0" indent="0">
              <a:buNone/>
            </a:pPr>
            <a:endParaRPr lang="en-US" dirty="0"/>
          </a:p>
        </p:txBody>
      </p:sp>
      <p:pic>
        <p:nvPicPr>
          <p:cNvPr id="11266" name="Picture 2" descr="Table provides a summary of Product Life-Cycle Characteristics, Objectives, and Strategies.&#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93229" y="1734208"/>
            <a:ext cx="10504104" cy="43147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3729754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2"/>
          <p:cNvSpPr>
            <a:spLocks noGrp="1" noChangeArrowheads="1"/>
          </p:cNvSpPr>
          <p:nvPr>
            <p:ph type="title"/>
          </p:nvPr>
        </p:nvSpPr>
        <p:spPr>
          <a:xfrm>
            <a:off x="691663" y="1041400"/>
            <a:ext cx="10915930" cy="703584"/>
          </a:xfrm>
        </p:spPr>
        <p:txBody>
          <a:bodyPr>
            <a:noAutofit/>
          </a:bodyPr>
          <a:lstStyle/>
          <a:p>
            <a:r>
              <a:rPr lang="en-US" sz="3600" b="1" dirty="0">
                <a:solidFill>
                  <a:srgbClr val="007FA3"/>
                </a:solidFill>
              </a:rPr>
              <a:t>Learning Objective 1</a:t>
            </a:r>
          </a:p>
        </p:txBody>
      </p:sp>
      <p:sp>
        <p:nvSpPr>
          <p:cNvPr id="16385" name="Content Placeholder 3"/>
          <p:cNvSpPr>
            <a:spLocks noGrp="1" noChangeArrowheads="1"/>
          </p:cNvSpPr>
          <p:nvPr>
            <p:ph idx="1"/>
          </p:nvPr>
        </p:nvSpPr>
        <p:spPr>
          <a:xfrm>
            <a:off x="691663" y="2179061"/>
            <a:ext cx="10751037" cy="741940"/>
          </a:xfrm>
        </p:spPr>
        <p:txBody>
          <a:bodyPr>
            <a:noAutofit/>
          </a:bodyPr>
          <a:lstStyle/>
          <a:p>
            <a:pPr marL="0" indent="0">
              <a:buNone/>
            </a:pPr>
            <a:r>
              <a:rPr lang="en-US" dirty="0"/>
              <a:t>Explain how companies find and develop new product ideas.</a:t>
            </a:r>
          </a:p>
          <a:p>
            <a:pPr marL="0" indent="0">
              <a:buNone/>
            </a:pPr>
            <a:r>
              <a:rPr lang="en-US" sz="3600" b="1" dirty="0"/>
              <a:t>	</a:t>
            </a:r>
            <a:endParaRPr lang="en-US" sz="3600" b="1" dirty="0">
              <a:solidFill>
                <a:srgbClr val="0070C0"/>
              </a:solidFill>
            </a:endParaRPr>
          </a:p>
        </p:txBody>
      </p:sp>
    </p:spTree>
    <p:extLst>
      <p:ext uri="{BB962C8B-B14F-4D97-AF65-F5344CB8AC3E}">
        <p14:creationId xmlns:p14="http://schemas.microsoft.com/office/powerpoint/2010/main" val="1164825292"/>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p:cNvSpPr>
            <a:spLocks noGrp="1" noChangeArrowheads="1"/>
          </p:cNvSpPr>
          <p:nvPr>
            <p:ph type="title"/>
          </p:nvPr>
        </p:nvSpPr>
        <p:spPr>
          <a:xfrm>
            <a:off x="802327" y="882083"/>
            <a:ext cx="10892589" cy="463042"/>
          </a:xfrm>
        </p:spPr>
        <p:txBody>
          <a:bodyPr>
            <a:noAutofit/>
          </a:bodyPr>
          <a:lstStyle/>
          <a:p>
            <a:r>
              <a:rPr lang="en-US" sz="3600" dirty="0">
                <a:solidFill>
                  <a:srgbClr val="007FA3"/>
                </a:solidFill>
              </a:rPr>
              <a:t>New Product Development Strategy</a:t>
            </a:r>
            <a:endParaRPr lang="en-US" sz="3600" b="1" dirty="0">
              <a:solidFill>
                <a:srgbClr val="007FA3"/>
              </a:solidFill>
            </a:endParaRPr>
          </a:p>
        </p:txBody>
      </p:sp>
      <p:sp>
        <p:nvSpPr>
          <p:cNvPr id="3" name="Content Placeholder 2"/>
          <p:cNvSpPr>
            <a:spLocks noGrp="1"/>
          </p:cNvSpPr>
          <p:nvPr>
            <p:ph idx="1"/>
          </p:nvPr>
        </p:nvSpPr>
        <p:spPr>
          <a:xfrm>
            <a:off x="802327" y="1630780"/>
            <a:ext cx="8737599" cy="544659"/>
          </a:xfrm>
        </p:spPr>
        <p:txBody>
          <a:bodyPr>
            <a:normAutofit/>
          </a:bodyPr>
          <a:lstStyle/>
          <a:p>
            <a:pPr marL="0" indent="0">
              <a:buNone/>
            </a:pPr>
            <a:r>
              <a:rPr lang="en-US" altLang="en-US" sz="3000" b="1" dirty="0"/>
              <a:t>Ways to Obtain New Products</a:t>
            </a:r>
          </a:p>
          <a:p>
            <a:pPr marL="0" indent="0" algn="ctr">
              <a:buNone/>
            </a:pPr>
            <a:endParaRPr lang="en-US" b="1" dirty="0"/>
          </a:p>
          <a:p>
            <a:pPr marL="0" indent="0" algn="ctr">
              <a:buNone/>
            </a:pPr>
            <a:endParaRPr lang="en-US" b="1" dirty="0"/>
          </a:p>
        </p:txBody>
      </p:sp>
      <p:sp>
        <p:nvSpPr>
          <p:cNvPr id="2" name="Content Placeholder 1"/>
          <p:cNvSpPr>
            <a:spLocks noGrp="1"/>
          </p:cNvSpPr>
          <p:nvPr>
            <p:ph type="body" sz="quarter" idx="13"/>
          </p:nvPr>
        </p:nvSpPr>
        <p:spPr>
          <a:xfrm>
            <a:off x="802327" y="2283707"/>
            <a:ext cx="10532533" cy="2222502"/>
          </a:xfrm>
        </p:spPr>
        <p:txBody>
          <a:bodyPr>
            <a:normAutofit/>
          </a:bodyPr>
          <a:lstStyle/>
          <a:p>
            <a:pPr marL="0" indent="0" algn="l"/>
            <a:r>
              <a:rPr lang="en-US" altLang="en-US" sz="2400" b="1" i="0" dirty="0">
                <a:solidFill>
                  <a:srgbClr val="000000"/>
                </a:solidFill>
              </a:rPr>
              <a:t>Acquisition</a:t>
            </a:r>
            <a:r>
              <a:rPr lang="en-US" altLang="en-US" sz="2400" i="0" dirty="0">
                <a:solidFill>
                  <a:srgbClr val="000000"/>
                </a:solidFill>
              </a:rPr>
              <a:t> refers to the buying of a whole company, a patent, or a license to produce someone else’s product.</a:t>
            </a:r>
          </a:p>
          <a:p>
            <a:pPr marL="0" indent="0" algn="l"/>
            <a:r>
              <a:rPr lang="en-US" altLang="en-US" sz="2400" b="1" i="0" dirty="0">
                <a:solidFill>
                  <a:srgbClr val="000000"/>
                </a:solidFill>
              </a:rPr>
              <a:t>New product development</a:t>
            </a:r>
            <a:r>
              <a:rPr lang="en-US" altLang="en-US" sz="2400" i="0" dirty="0">
                <a:solidFill>
                  <a:srgbClr val="000000"/>
                </a:solidFill>
              </a:rPr>
              <a:t> refers to original products, product improvements, product modifications, and new brands developed from the firm’s own research and development.</a:t>
            </a: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1766482129"/>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2"/>
          <p:cNvSpPr>
            <a:spLocks noGrp="1" noChangeArrowheads="1"/>
          </p:cNvSpPr>
          <p:nvPr>
            <p:ph type="title"/>
          </p:nvPr>
        </p:nvSpPr>
        <p:spPr>
          <a:xfrm>
            <a:off x="817059" y="1117600"/>
            <a:ext cx="10915930" cy="500384"/>
          </a:xfrm>
        </p:spPr>
        <p:txBody>
          <a:bodyPr>
            <a:noAutofit/>
          </a:bodyPr>
          <a:lstStyle/>
          <a:p>
            <a:r>
              <a:rPr lang="en-US" sz="3600" b="1" dirty="0">
                <a:solidFill>
                  <a:srgbClr val="007FA3"/>
                </a:solidFill>
              </a:rPr>
              <a:t>Learning Objective 2</a:t>
            </a:r>
          </a:p>
        </p:txBody>
      </p:sp>
      <p:sp>
        <p:nvSpPr>
          <p:cNvPr id="16385" name="Content Placeholder 3"/>
          <p:cNvSpPr>
            <a:spLocks noGrp="1" noChangeArrowheads="1"/>
          </p:cNvSpPr>
          <p:nvPr>
            <p:ph idx="1"/>
          </p:nvPr>
        </p:nvSpPr>
        <p:spPr>
          <a:xfrm>
            <a:off x="817059" y="2016251"/>
            <a:ext cx="10879014" cy="868939"/>
          </a:xfrm>
        </p:spPr>
        <p:txBody>
          <a:bodyPr>
            <a:noAutofit/>
          </a:bodyPr>
          <a:lstStyle/>
          <a:p>
            <a:pPr marL="0" indent="0">
              <a:buNone/>
            </a:pPr>
            <a:r>
              <a:rPr lang="en-US" sz="2400" dirty="0"/>
              <a:t>List and define the steps in the new product development process and the major considerations in managing this process.</a:t>
            </a:r>
            <a:endParaRPr lang="en-US" sz="2400" b="1" dirty="0"/>
          </a:p>
        </p:txBody>
      </p:sp>
    </p:spTree>
    <p:extLst>
      <p:ext uri="{BB962C8B-B14F-4D97-AF65-F5344CB8AC3E}">
        <p14:creationId xmlns:p14="http://schemas.microsoft.com/office/powerpoint/2010/main" val="1546543393"/>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p:cNvSpPr>
            <a:spLocks noGrp="1" noChangeArrowheads="1"/>
          </p:cNvSpPr>
          <p:nvPr>
            <p:ph type="title"/>
          </p:nvPr>
        </p:nvSpPr>
        <p:spPr>
          <a:xfrm>
            <a:off x="1366809" y="708955"/>
            <a:ext cx="9795641" cy="469277"/>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pic>
        <p:nvPicPr>
          <p:cNvPr id="1026" name="Picture 2" descr="Figure 9.1  Major Stages in New Product Development.&#10;Chart explains the major stages in New Product Development.&#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71600" y="1718304"/>
            <a:ext cx="9821918" cy="43164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33788" y="1718304"/>
            <a:ext cx="7559730" cy="14820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23720299"/>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noChangeArrowheads="1"/>
          </p:cNvSpPr>
          <p:nvPr>
            <p:ph type="title"/>
          </p:nvPr>
        </p:nvSpPr>
        <p:spPr>
          <a:xfrm>
            <a:off x="881230" y="343523"/>
            <a:ext cx="8322732" cy="552948"/>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Content Placeholder 2"/>
          <p:cNvSpPr>
            <a:spLocks noGrp="1"/>
          </p:cNvSpPr>
          <p:nvPr>
            <p:ph idx="1"/>
          </p:nvPr>
        </p:nvSpPr>
        <p:spPr>
          <a:xfrm>
            <a:off x="881229" y="1018560"/>
            <a:ext cx="5992648" cy="506110"/>
          </a:xfrm>
        </p:spPr>
        <p:txBody>
          <a:bodyPr>
            <a:normAutofit lnSpcReduction="10000"/>
          </a:bodyPr>
          <a:lstStyle/>
          <a:p>
            <a:pPr marL="0" indent="0">
              <a:buNone/>
            </a:pPr>
            <a:r>
              <a:rPr lang="en-US" sz="3200" b="1" dirty="0"/>
              <a:t>Idea Generation</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881229" y="1646759"/>
            <a:ext cx="6284069" cy="3160962"/>
          </a:xfrm>
        </p:spPr>
        <p:txBody>
          <a:bodyPr>
            <a:normAutofit/>
          </a:bodyPr>
          <a:lstStyle/>
          <a:p>
            <a:pPr marL="0" indent="0" algn="l"/>
            <a:r>
              <a:rPr lang="en-US" altLang="en-US" sz="2400" b="1" i="0" dirty="0">
                <a:solidFill>
                  <a:srgbClr val="000000"/>
                </a:solidFill>
              </a:rPr>
              <a:t>Idea generation</a:t>
            </a:r>
            <a:r>
              <a:rPr lang="en-US" altLang="en-US" sz="2400" i="0" dirty="0">
                <a:solidFill>
                  <a:srgbClr val="000000"/>
                </a:solidFill>
              </a:rPr>
              <a:t> is the systematic search for new product ideas.</a:t>
            </a:r>
          </a:p>
          <a:p>
            <a:pPr marL="400050" indent="-400050" algn="l"/>
            <a:r>
              <a:rPr lang="en-US" altLang="en-US" sz="2400" i="0" dirty="0">
                <a:solidFill>
                  <a:srgbClr val="000000"/>
                </a:solidFill>
              </a:rPr>
              <a:t>Sources of new product ideas</a:t>
            </a:r>
          </a:p>
          <a:p>
            <a:pPr marL="225425" lvl="1" indent="-225425">
              <a:buClr>
                <a:srgbClr val="00759E"/>
              </a:buClr>
            </a:pPr>
            <a:r>
              <a:rPr lang="en-US" altLang="en-US" dirty="0">
                <a:solidFill>
                  <a:srgbClr val="000000"/>
                </a:solidFill>
              </a:rPr>
              <a:t>Internal </a:t>
            </a:r>
          </a:p>
          <a:p>
            <a:pPr marL="225425" lvl="1" indent="-225425">
              <a:buClr>
                <a:srgbClr val="00759E"/>
              </a:buClr>
            </a:pPr>
            <a:r>
              <a:rPr lang="en-US" altLang="en-US" dirty="0">
                <a:solidFill>
                  <a:srgbClr val="000000"/>
                </a:solidFill>
              </a:rPr>
              <a:t>External</a:t>
            </a:r>
          </a:p>
          <a:p>
            <a:pPr marL="0" indent="0" algn="l"/>
            <a:endParaRPr lang="en-US" altLang="en-US" sz="2800" i="0" dirty="0">
              <a:solidFill>
                <a:srgbClr val="000000"/>
              </a:solidFill>
            </a:endParaRPr>
          </a:p>
        </p:txBody>
      </p:sp>
      <p:pic>
        <p:nvPicPr>
          <p:cNvPr id="2050" name="Picture 2" descr="Image shows a screenshot of LEGO Ideas webpage.&#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60330" y="1524670"/>
            <a:ext cx="4114490" cy="44926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27209425"/>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a:spLocks noGrp="1" noChangeArrowheads="1"/>
          </p:cNvSpPr>
          <p:nvPr>
            <p:ph type="title"/>
          </p:nvPr>
        </p:nvSpPr>
        <p:spPr>
          <a:xfrm>
            <a:off x="448511" y="343523"/>
            <a:ext cx="10900807" cy="588806"/>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Content Placeholder 2"/>
          <p:cNvSpPr>
            <a:spLocks noGrp="1"/>
          </p:cNvSpPr>
          <p:nvPr>
            <p:ph idx="1"/>
          </p:nvPr>
        </p:nvSpPr>
        <p:spPr>
          <a:xfrm>
            <a:off x="448511" y="1279134"/>
            <a:ext cx="7535333" cy="513531"/>
          </a:xfrm>
        </p:spPr>
        <p:txBody>
          <a:bodyPr>
            <a:normAutofit lnSpcReduction="10000"/>
          </a:bodyPr>
          <a:lstStyle/>
          <a:p>
            <a:pPr marL="0" indent="0">
              <a:buNone/>
            </a:pPr>
            <a:r>
              <a:rPr lang="en-US" sz="3200" b="1" dirty="0"/>
              <a:t>Idea Generation</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448511" y="1792665"/>
            <a:ext cx="10532533" cy="3268134"/>
          </a:xfrm>
        </p:spPr>
        <p:txBody>
          <a:bodyPr>
            <a:normAutofit/>
          </a:bodyPr>
          <a:lstStyle/>
          <a:p>
            <a:pPr marL="0" indent="0" algn="l"/>
            <a:r>
              <a:rPr lang="en-US" altLang="en-US" sz="2800" b="1" i="0" dirty="0">
                <a:solidFill>
                  <a:srgbClr val="000000"/>
                </a:solidFill>
              </a:rPr>
              <a:t>Internal sources</a:t>
            </a:r>
            <a:r>
              <a:rPr lang="en-US" altLang="en-US" sz="2800" i="0" dirty="0">
                <a:solidFill>
                  <a:srgbClr val="000000"/>
                </a:solidFill>
              </a:rPr>
              <a:t> refer to the company’s own formal research and development, management and staff, and </a:t>
            </a:r>
            <a:r>
              <a:rPr lang="en-US" altLang="en-US" sz="2800" i="0" dirty="0" err="1">
                <a:solidFill>
                  <a:srgbClr val="000000"/>
                </a:solidFill>
              </a:rPr>
              <a:t>intrapreneurial</a:t>
            </a:r>
            <a:r>
              <a:rPr lang="en-US" altLang="en-US" sz="2800" i="0" dirty="0">
                <a:solidFill>
                  <a:srgbClr val="000000"/>
                </a:solidFill>
              </a:rPr>
              <a:t> programs.</a:t>
            </a:r>
          </a:p>
          <a:p>
            <a:pPr marL="0" indent="0" algn="l"/>
            <a:r>
              <a:rPr lang="en-US" altLang="en-US" sz="2800" b="1" i="0" dirty="0">
                <a:solidFill>
                  <a:srgbClr val="000000"/>
                </a:solidFill>
              </a:rPr>
              <a:t>External sources</a:t>
            </a:r>
            <a:r>
              <a:rPr lang="en-US" altLang="en-US" sz="2800" i="0" dirty="0">
                <a:solidFill>
                  <a:srgbClr val="000000"/>
                </a:solidFill>
              </a:rPr>
              <a:t> refer to sources outside the company such as customers, competitors, distributors, suppliers, and outside design firms.</a:t>
            </a:r>
          </a:p>
          <a:p>
            <a:pPr marL="0" indent="0" algn="l"/>
            <a:endParaRPr lang="en-US" altLang="en-US" sz="2800" i="0" dirty="0">
              <a:solidFill>
                <a:srgbClr val="000000"/>
              </a:solidFill>
            </a:endParaRPr>
          </a:p>
        </p:txBody>
      </p:sp>
    </p:spTree>
    <p:extLst>
      <p:ext uri="{BB962C8B-B14F-4D97-AF65-F5344CB8AC3E}">
        <p14:creationId xmlns:p14="http://schemas.microsoft.com/office/powerpoint/2010/main" val="212230546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noChangeArrowheads="1"/>
          </p:cNvSpPr>
          <p:nvPr>
            <p:ph type="title"/>
          </p:nvPr>
        </p:nvSpPr>
        <p:spPr>
          <a:xfrm>
            <a:off x="432528" y="518293"/>
            <a:ext cx="11292045" cy="695691"/>
          </a:xfrm>
        </p:spPr>
        <p:txBody>
          <a:bodyPr>
            <a:noAutofit/>
          </a:bodyPr>
          <a:lstStyle/>
          <a:p>
            <a:r>
              <a:rPr lang="en-US" sz="3600" dirty="0">
                <a:solidFill>
                  <a:srgbClr val="007FA3"/>
                </a:solidFill>
              </a:rPr>
              <a:t>New Product Development Process</a:t>
            </a:r>
            <a:endParaRPr lang="en-US" sz="3600" b="1" dirty="0">
              <a:solidFill>
                <a:srgbClr val="007FA3"/>
              </a:solidFill>
            </a:endParaRPr>
          </a:p>
        </p:txBody>
      </p:sp>
      <p:sp>
        <p:nvSpPr>
          <p:cNvPr id="3" name="Content Placeholder 2"/>
          <p:cNvSpPr>
            <a:spLocks noGrp="1"/>
          </p:cNvSpPr>
          <p:nvPr>
            <p:ph idx="1"/>
          </p:nvPr>
        </p:nvSpPr>
        <p:spPr>
          <a:xfrm>
            <a:off x="423904" y="1486523"/>
            <a:ext cx="5630041" cy="474379"/>
          </a:xfrm>
        </p:spPr>
        <p:txBody>
          <a:bodyPr>
            <a:normAutofit fontScale="92500" lnSpcReduction="10000"/>
          </a:bodyPr>
          <a:lstStyle/>
          <a:p>
            <a:pPr marL="0" indent="0">
              <a:buNone/>
            </a:pPr>
            <a:r>
              <a:rPr lang="en-US" sz="3200" b="1" dirty="0"/>
              <a:t>Idea Generation</a:t>
            </a:r>
            <a:endParaRPr lang="en-US" sz="3200" dirty="0"/>
          </a:p>
          <a:p>
            <a:pPr marL="0" indent="0" algn="ctr">
              <a:buNone/>
            </a:pPr>
            <a:endParaRPr lang="en-US" b="1" dirty="0"/>
          </a:p>
          <a:p>
            <a:pPr marL="0" indent="0" algn="ctr">
              <a:buNone/>
            </a:pPr>
            <a:endParaRPr lang="en-US" dirty="0"/>
          </a:p>
        </p:txBody>
      </p:sp>
      <p:sp>
        <p:nvSpPr>
          <p:cNvPr id="2" name="Content Placeholder 1"/>
          <p:cNvSpPr>
            <a:spLocks noGrp="1"/>
          </p:cNvSpPr>
          <p:nvPr>
            <p:ph type="body" sz="quarter" idx="13"/>
          </p:nvPr>
        </p:nvSpPr>
        <p:spPr>
          <a:xfrm>
            <a:off x="423904" y="2217952"/>
            <a:ext cx="5825271" cy="3116649"/>
          </a:xfrm>
        </p:spPr>
        <p:txBody>
          <a:bodyPr>
            <a:normAutofit/>
          </a:bodyPr>
          <a:lstStyle/>
          <a:p>
            <a:pPr marL="0" indent="0" algn="l"/>
            <a:r>
              <a:rPr lang="en-US" altLang="en-US" sz="2800" b="1" i="0" dirty="0">
                <a:solidFill>
                  <a:srgbClr val="000000"/>
                </a:solidFill>
              </a:rPr>
              <a:t>Crowdsourcing </a:t>
            </a:r>
            <a:r>
              <a:rPr lang="en-US" altLang="en-US" sz="2800" i="0" dirty="0">
                <a:solidFill>
                  <a:srgbClr val="000000"/>
                </a:solidFill>
              </a:rPr>
              <a:t>involves inviting broad communities of people—customers, employees, independent scientists and researchers, and even the public at large—into the new product innovation process.</a:t>
            </a:r>
          </a:p>
          <a:p>
            <a:pPr marL="400050" indent="-400050" algn="l"/>
            <a:endParaRPr lang="en-US" altLang="en-US" sz="2800" dirty="0">
              <a:solidFill>
                <a:srgbClr val="000000"/>
              </a:solidFill>
            </a:endParaRPr>
          </a:p>
          <a:p>
            <a:pPr marL="0" indent="0" algn="l"/>
            <a:endParaRPr lang="en-US" altLang="en-US" sz="2800" i="0" dirty="0">
              <a:solidFill>
                <a:srgbClr val="000000"/>
              </a:solidFill>
            </a:endParaRPr>
          </a:p>
        </p:txBody>
      </p:sp>
      <p:pic>
        <p:nvPicPr>
          <p:cNvPr id="3074" name="Picture 2" descr="Photo shows a man wearing blue-colored gloves that has Under Armour logo.&#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22194" y="1486523"/>
            <a:ext cx="5018362" cy="46035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688905"/>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6140</TotalTime>
  <Words>4730</Words>
  <Application>Microsoft Office PowerPoint</Application>
  <PresentationFormat>Widescreen</PresentationFormat>
  <Paragraphs>312</Paragraphs>
  <Slides>28</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ＭＳ Ｐゴシック</vt:lpstr>
      <vt:lpstr>Arial</vt:lpstr>
      <vt:lpstr>Calibri</vt:lpstr>
      <vt:lpstr>Verdana</vt:lpstr>
      <vt:lpstr>ヒラギノ角ゴ Pro W3</vt:lpstr>
      <vt:lpstr>Office Theme</vt:lpstr>
      <vt:lpstr>Principles of Marketing Seventeenth Edition</vt:lpstr>
      <vt:lpstr>Learning Objectives</vt:lpstr>
      <vt:lpstr>Learning Objective 1</vt:lpstr>
      <vt:lpstr>New Product Development Strategy</vt:lpstr>
      <vt:lpstr>Learning Objective 2</vt:lpstr>
      <vt:lpstr>New Product Development Process</vt:lpstr>
      <vt:lpstr>New Product Development Process</vt:lpstr>
      <vt:lpstr>New Product Development Process</vt:lpstr>
      <vt:lpstr>New Product Development Process</vt:lpstr>
      <vt:lpstr>New Product Development Process</vt:lpstr>
      <vt:lpstr>New Product Development Process</vt:lpstr>
      <vt:lpstr>New Product Development Process</vt:lpstr>
      <vt:lpstr>New Product Development Process</vt:lpstr>
      <vt:lpstr>New Product Development Process</vt:lpstr>
      <vt:lpstr>New Product Development Process</vt:lpstr>
      <vt:lpstr>New Product Development Process</vt:lpstr>
      <vt:lpstr>New Product Development Process</vt:lpstr>
      <vt:lpstr>New Product Development Process</vt:lpstr>
      <vt:lpstr>Learning Objective 3</vt:lpstr>
      <vt:lpstr>Product Life-Cycle Strategies</vt:lpstr>
      <vt:lpstr>Product Life-Cycle Strategies</vt:lpstr>
      <vt:lpstr>Product Life-Cycle Strategies</vt:lpstr>
      <vt:lpstr>Product Life-Cycle Strategies</vt:lpstr>
      <vt:lpstr>Product Life-Cycle Strategies</vt:lpstr>
      <vt:lpstr>Product Life-Cycle Strategies</vt:lpstr>
      <vt:lpstr>Product Life-Cycle Strategies</vt:lpstr>
      <vt:lpstr>Product Life-Cycle Strategies</vt:lpstr>
      <vt:lpstr>Product Life-Cycle Strategies</vt:lpstr>
    </vt:vector>
  </TitlesOfParts>
  <Manager>Karin Williams</Manager>
  <Company>Integra Software Services Pvt.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Principles of Marketing, Seventeenth Edition</dc:title>
  <dc:subject>Business</dc:subject>
  <dc:creator>Kotler</dc:creator>
  <cp:keywords>Marketing</cp:keywords>
  <dc:description/>
  <cp:lastModifiedBy>Reema A</cp:lastModifiedBy>
  <cp:revision>1065</cp:revision>
  <dcterms:created xsi:type="dcterms:W3CDTF">2014-08-17T17:56:33Z</dcterms:created>
  <dcterms:modified xsi:type="dcterms:W3CDTF">2020-03-24T17:14:38Z</dcterms:modified>
  <cp:category/>
</cp:coreProperties>
</file>

<file path=docProps/thumbnail.jpeg>
</file>